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customXml/itemProps4.xml" ContentType="application/vnd.openxmlformats-officedocument.customXml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5"/>
  </p:sldMasterIdLst>
  <p:notesMasterIdLst>
    <p:notesMasterId r:id="rId12"/>
  </p:notesMasterIdLst>
  <p:handoutMasterIdLst>
    <p:handoutMasterId r:id="rId13"/>
  </p:handoutMasterIdLst>
  <p:sldIdLst>
    <p:sldId id="256" r:id="rId6"/>
    <p:sldId id="318" r:id="rId7"/>
    <p:sldId id="319" r:id="rId8"/>
    <p:sldId id="306" r:id="rId9"/>
    <p:sldId id="309" r:id="rId10"/>
    <p:sldId id="317" r:id="rId11"/>
  </p:sldIdLst>
  <p:sldSz cx="9144000" cy="6858000" type="screen4x3"/>
  <p:notesSz cx="6743700" cy="9875838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60A5"/>
    <a:srgbClr val="E8A26D"/>
    <a:srgbClr val="ADBE90"/>
    <a:srgbClr val="8FA0C9"/>
    <a:srgbClr val="779346"/>
    <a:srgbClr val="003883"/>
    <a:srgbClr val="D9640C"/>
    <a:srgbClr val="FED078"/>
    <a:srgbClr val="58585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Ei tyyliä, taulukon ruudukko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28" autoAdjust="0"/>
    <p:restoredTop sz="92790" autoAdjust="0"/>
  </p:normalViewPr>
  <p:slideViewPr>
    <p:cSldViewPr>
      <p:cViewPr>
        <p:scale>
          <a:sx n="50" d="100"/>
          <a:sy n="50" d="100"/>
        </p:scale>
        <p:origin x="-3462" y="-14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58"/>
    </p:cViewPr>
  </p:sorterViewPr>
  <p:notesViewPr>
    <p:cSldViewPr>
      <p:cViewPr varScale="1">
        <p:scale>
          <a:sx n="70" d="100"/>
          <a:sy n="70" d="100"/>
        </p:scale>
        <p:origin x="-2604" y="-102"/>
      </p:cViewPr>
      <p:guideLst>
        <p:guide orient="horz" pos="3110"/>
        <p:guide pos="212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664" tIns="43832" rIns="87664" bIns="43832" numCol="1" anchor="t" anchorCtr="0" compatLnSpc="1">
            <a:prstTxWarp prst="textNoShape">
              <a:avLst/>
            </a:prstTxWarp>
          </a:bodyPr>
          <a:lstStyle>
            <a:lvl1pPr defTabSz="876300">
              <a:defRPr sz="12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6988" y="0"/>
            <a:ext cx="289401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664" tIns="43832" rIns="87664" bIns="43832" numCol="1" anchor="t" anchorCtr="0" compatLnSpc="1">
            <a:prstTxWarp prst="textNoShape">
              <a:avLst/>
            </a:prstTxWarp>
          </a:bodyPr>
          <a:lstStyle>
            <a:lvl1pPr algn="r" defTabSz="876300">
              <a:defRPr sz="12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2288"/>
            <a:ext cx="28956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664" tIns="43832" rIns="87664" bIns="43832" numCol="1" anchor="b" anchorCtr="0" compatLnSpc="1">
            <a:prstTxWarp prst="textNoShape">
              <a:avLst/>
            </a:prstTxWarp>
          </a:bodyPr>
          <a:lstStyle>
            <a:lvl1pPr defTabSz="876300">
              <a:defRPr sz="12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6988" y="9412288"/>
            <a:ext cx="2894012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664" tIns="43832" rIns="87664" bIns="43832" numCol="1" anchor="b" anchorCtr="0" compatLnSpc="1">
            <a:prstTxWarp prst="textNoShape">
              <a:avLst/>
            </a:prstTxWarp>
          </a:bodyPr>
          <a:lstStyle>
            <a:lvl1pPr algn="r" defTabSz="876300">
              <a:defRPr sz="1200">
                <a:cs typeface="+mn-cs"/>
              </a:defRPr>
            </a:lvl1pPr>
          </a:lstStyle>
          <a:p>
            <a:pPr>
              <a:defRPr/>
            </a:pPr>
            <a:fld id="{2F754090-24D9-44E7-A6E3-5C199100AA6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0870956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7" tIns="47479" rIns="94957" bIns="47479" numCol="1" anchor="t" anchorCtr="0" compatLnSpc="1">
            <a:prstTxWarp prst="textNoShape">
              <a:avLst/>
            </a:prstTxWarp>
          </a:bodyPr>
          <a:lstStyle>
            <a:lvl1pPr defTabSz="949325">
              <a:defRPr sz="12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9525" y="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7" tIns="47479" rIns="94957" bIns="47479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9950" y="768350"/>
            <a:ext cx="4940300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91063"/>
            <a:ext cx="539432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7" tIns="47479" rIns="94957" bIns="474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2258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7" tIns="47479" rIns="94957" bIns="47479" numCol="1" anchor="b" anchorCtr="0" compatLnSpc="1">
            <a:prstTxWarp prst="textNoShape">
              <a:avLst/>
            </a:prstTxWarp>
          </a:bodyPr>
          <a:lstStyle>
            <a:lvl1pPr defTabSz="949325">
              <a:defRPr sz="12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9525" y="9380538"/>
            <a:ext cx="292258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7" tIns="47479" rIns="94957" bIns="47479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cs typeface="+mn-cs"/>
              </a:defRPr>
            </a:lvl1pPr>
          </a:lstStyle>
          <a:p>
            <a:pPr>
              <a:defRPr/>
            </a:pPr>
            <a:fld id="{4E993B88-ACB1-409A-B0AC-4855D2F76EC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3437366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>
          <a:xfrm>
            <a:off x="871538" y="768350"/>
            <a:ext cx="4937125" cy="3703638"/>
          </a:xfrm>
        </p:spPr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993B88-ACB1-409A-B0AC-4855D2F76EC7}" type="slidenum">
              <a:rPr lang="fi-FI"/>
              <a:pPr>
                <a:defRPr/>
              </a:pPr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3520927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>
          <a:xfrm>
            <a:off x="871538" y="768350"/>
            <a:ext cx="4937125" cy="3703638"/>
          </a:xfrm>
        </p:spPr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993B88-ACB1-409A-B0AC-4855D2F76EC7}" type="slidenum">
              <a:rPr lang="fi-FI"/>
              <a:pPr>
                <a:defRPr/>
              </a:pPr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3555119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6"/>
          <p:cNvSpPr>
            <a:spLocks noGrp="1"/>
          </p:cNvSpPr>
          <p:nvPr>
            <p:ph type="title"/>
          </p:nvPr>
        </p:nvSpPr>
        <p:spPr>
          <a:xfrm>
            <a:off x="1691680" y="1988840"/>
            <a:ext cx="6840760" cy="1584176"/>
          </a:xfrm>
          <a:prstGeom prst="rect">
            <a:avLst/>
          </a:prstGeom>
        </p:spPr>
        <p:txBody>
          <a:bodyPr/>
          <a:lstStyle>
            <a:lvl1pPr algn="ctr">
              <a:defRPr sz="3600" b="1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sv-SE" dirty="0" smtClean="0"/>
              <a:t>Klicka här för att ändra format</a:t>
            </a:r>
            <a:endParaRPr lang="fi-FI" dirty="0"/>
          </a:p>
        </p:txBody>
      </p:sp>
      <p:sp>
        <p:nvSpPr>
          <p:cNvPr id="7" name="Tekstin paikkamerkki 16"/>
          <p:cNvSpPr>
            <a:spLocks noGrp="1"/>
          </p:cNvSpPr>
          <p:nvPr>
            <p:ph type="body" sz="quarter" idx="10"/>
          </p:nvPr>
        </p:nvSpPr>
        <p:spPr>
          <a:xfrm>
            <a:off x="1691680" y="3933056"/>
            <a:ext cx="6768752" cy="1584176"/>
          </a:xfrm>
          <a:prstGeom prst="rect">
            <a:avLst/>
          </a:prstGeom>
        </p:spPr>
        <p:txBody>
          <a:bodyPr/>
          <a:lstStyle>
            <a:lvl1pPr algn="ctr">
              <a:buClr>
                <a:schemeClr val="accent6"/>
              </a:buClr>
              <a:buFont typeface="Wingdings" pitchFamily="2" charset="2"/>
              <a:buNone/>
              <a:defRPr sz="24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sv-SE" dirty="0" smtClean="0"/>
              <a:t>Klicka här för att ändra format på bakgrundstexten</a:t>
            </a:r>
          </a:p>
        </p:txBody>
      </p:sp>
      <p:pic>
        <p:nvPicPr>
          <p:cNvPr id="1054" name="Picture 30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869" r="-1"/>
          <a:stretch/>
        </p:blipFill>
        <p:spPr bwMode="auto">
          <a:xfrm>
            <a:off x="-108520" y="111126"/>
            <a:ext cx="1203645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5" name="Kuva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4511" y="6093296"/>
            <a:ext cx="3033713" cy="673100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6"/>
          <p:cNvSpPr>
            <a:spLocks noGrp="1"/>
          </p:cNvSpPr>
          <p:nvPr>
            <p:ph type="title" hasCustomPrompt="1"/>
          </p:nvPr>
        </p:nvSpPr>
        <p:spPr>
          <a:xfrm>
            <a:off x="827584" y="692696"/>
            <a:ext cx="7776864" cy="642942"/>
          </a:xfrm>
          <a:prstGeom prst="rect">
            <a:avLst/>
          </a:prstGeom>
        </p:spPr>
        <p:txBody>
          <a:bodyPr/>
          <a:lstStyle>
            <a:lvl1pPr>
              <a:defRPr sz="3000" b="1" baseline="0">
                <a:solidFill>
                  <a:srgbClr val="D9640C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sv-SE" dirty="0" err="1" smtClean="0"/>
              <a:t>Lisää</a:t>
            </a:r>
            <a:r>
              <a:rPr lang="sv-SE" dirty="0" smtClean="0"/>
              <a:t> </a:t>
            </a:r>
            <a:r>
              <a:rPr lang="sv-SE" dirty="0" err="1" smtClean="0"/>
              <a:t>otsikko</a:t>
            </a:r>
            <a:endParaRPr lang="fi-FI" dirty="0"/>
          </a:p>
        </p:txBody>
      </p:sp>
      <p:sp>
        <p:nvSpPr>
          <p:cNvPr id="7" name="Tekstin paikkamerkki 16"/>
          <p:cNvSpPr>
            <a:spLocks noGrp="1"/>
          </p:cNvSpPr>
          <p:nvPr>
            <p:ph type="body" sz="quarter" idx="10" hasCustomPrompt="1"/>
          </p:nvPr>
        </p:nvSpPr>
        <p:spPr>
          <a:xfrm>
            <a:off x="1043608" y="1700808"/>
            <a:ext cx="7782694" cy="4320480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buFont typeface="Wingdings" pitchFamily="2" charset="2"/>
              <a:buChar char="§"/>
              <a:defRPr sz="2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</a:lstStyle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Klicka här</a:t>
            </a:r>
          </a:p>
          <a:p>
            <a:pPr lvl="2"/>
            <a:r>
              <a:rPr lang="sv-SE" dirty="0" smtClean="0"/>
              <a:t>Klicka här</a:t>
            </a:r>
          </a:p>
          <a:p>
            <a:pPr lvl="3"/>
            <a:r>
              <a:rPr lang="sv-SE" dirty="0" smtClean="0"/>
              <a:t>Klicka här</a:t>
            </a:r>
          </a:p>
          <a:p>
            <a:pPr lvl="4"/>
            <a:r>
              <a:rPr lang="sv-SE" dirty="0" smtClean="0"/>
              <a:t>Klicka här</a:t>
            </a:r>
          </a:p>
          <a:p>
            <a:pPr lvl="5"/>
            <a:r>
              <a:rPr lang="sv-SE" dirty="0" smtClean="0"/>
              <a:t>Klicka här</a:t>
            </a:r>
          </a:p>
          <a:p>
            <a:pPr lvl="6"/>
            <a:r>
              <a:rPr lang="sv-SE" dirty="0" smtClean="0"/>
              <a:t>Klicka här</a:t>
            </a:r>
          </a:p>
        </p:txBody>
      </p:sp>
      <p:sp>
        <p:nvSpPr>
          <p:cNvPr id="4" name="Dian numeron paikkamerkki 9"/>
          <p:cNvSpPr>
            <a:spLocks noGrp="1"/>
          </p:cNvSpPr>
          <p:nvPr>
            <p:ph type="sldNum" sz="quarter" idx="11"/>
          </p:nvPr>
        </p:nvSpPr>
        <p:spPr>
          <a:xfrm>
            <a:off x="8276406" y="6356350"/>
            <a:ext cx="4000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CA3EB-A402-4FA5-9D7D-A901FFA5CDE1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10" name="AutoShape 3"/>
          <p:cNvSpPr>
            <a:spLocks noChangeAspect="1" noChangeArrowheads="1" noTextEdit="1"/>
          </p:cNvSpPr>
          <p:nvPr userDrawn="1"/>
        </p:nvSpPr>
        <p:spPr bwMode="auto">
          <a:xfrm>
            <a:off x="3327400" y="0"/>
            <a:ext cx="2489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pic>
        <p:nvPicPr>
          <p:cNvPr id="12" name="Picture 30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623"/>
          <a:stretch/>
        </p:blipFill>
        <p:spPr bwMode="auto">
          <a:xfrm>
            <a:off x="-108520" y="111126"/>
            <a:ext cx="412449" cy="187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6292248"/>
            <a:ext cx="3096344" cy="377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kaksi palst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in paikkamerkki 2"/>
          <p:cNvSpPr>
            <a:spLocks noGrp="1"/>
          </p:cNvSpPr>
          <p:nvPr>
            <p:ph type="body" idx="1"/>
          </p:nvPr>
        </p:nvSpPr>
        <p:spPr>
          <a:xfrm>
            <a:off x="1067228" y="1628800"/>
            <a:ext cx="3890212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  <a:cs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</p:txBody>
      </p:sp>
      <p:sp>
        <p:nvSpPr>
          <p:cNvPr id="7" name="Sisällön paikkamerkki 3"/>
          <p:cNvSpPr>
            <a:spLocks noGrp="1"/>
          </p:cNvSpPr>
          <p:nvPr>
            <p:ph sz="half" idx="2"/>
          </p:nvPr>
        </p:nvSpPr>
        <p:spPr>
          <a:xfrm>
            <a:off x="1067228" y="2332031"/>
            <a:ext cx="3890212" cy="383344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itchFamily="34" charset="0"/>
                <a:cs typeface="Calibri" pitchFamily="34" charset="0"/>
              </a:defRPr>
            </a:lvl1pPr>
            <a:lvl2pPr>
              <a:defRPr sz="2000">
                <a:latin typeface="Calibri" pitchFamily="34" charset="0"/>
                <a:cs typeface="Calibri" pitchFamily="34" charset="0"/>
              </a:defRPr>
            </a:lvl2pPr>
            <a:lvl3pPr>
              <a:defRPr sz="1800">
                <a:latin typeface="Calibri" pitchFamily="34" charset="0"/>
                <a:cs typeface="Calibri" pitchFamily="34" charset="0"/>
              </a:defRPr>
            </a:lvl3pPr>
            <a:lvl4pPr>
              <a:defRPr sz="1600">
                <a:latin typeface="Calibri" pitchFamily="34" charset="0"/>
                <a:cs typeface="Calibri" pitchFamily="34" charset="0"/>
              </a:defRPr>
            </a:lvl4pPr>
            <a:lvl5pPr>
              <a:defRPr sz="1600">
                <a:latin typeface="Calibri" pitchFamily="34" charset="0"/>
                <a:cs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8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5148063" y="1630115"/>
            <a:ext cx="3816425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  <a:cs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</p:txBody>
      </p:sp>
      <p:sp>
        <p:nvSpPr>
          <p:cNvPr id="9" name="Sisällön paikkamerkki 5"/>
          <p:cNvSpPr>
            <a:spLocks noGrp="1"/>
          </p:cNvSpPr>
          <p:nvPr>
            <p:ph sz="quarter" idx="4"/>
          </p:nvPr>
        </p:nvSpPr>
        <p:spPr>
          <a:xfrm>
            <a:off x="5148064" y="2334965"/>
            <a:ext cx="3816424" cy="383033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itchFamily="34" charset="0"/>
                <a:cs typeface="Calibri" pitchFamily="34" charset="0"/>
              </a:defRPr>
            </a:lvl1pPr>
            <a:lvl2pPr>
              <a:defRPr sz="2000">
                <a:latin typeface="Calibri" pitchFamily="34" charset="0"/>
                <a:cs typeface="Calibri" pitchFamily="34" charset="0"/>
              </a:defRPr>
            </a:lvl2pPr>
            <a:lvl3pPr>
              <a:defRPr sz="1800">
                <a:latin typeface="Calibri" pitchFamily="34" charset="0"/>
                <a:cs typeface="Calibri" pitchFamily="34" charset="0"/>
              </a:defRPr>
            </a:lvl3pPr>
            <a:lvl4pPr>
              <a:defRPr sz="1600">
                <a:latin typeface="Calibri" pitchFamily="34" charset="0"/>
                <a:cs typeface="Calibri" pitchFamily="34" charset="0"/>
              </a:defRPr>
            </a:lvl4pPr>
            <a:lvl5pPr>
              <a:defRPr sz="1600">
                <a:latin typeface="Calibri" pitchFamily="34" charset="0"/>
                <a:cs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12" name="Otsikko 6"/>
          <p:cNvSpPr>
            <a:spLocks noGrp="1"/>
          </p:cNvSpPr>
          <p:nvPr>
            <p:ph type="title" hasCustomPrompt="1"/>
          </p:nvPr>
        </p:nvSpPr>
        <p:spPr>
          <a:xfrm>
            <a:off x="827584" y="692696"/>
            <a:ext cx="7776864" cy="642942"/>
          </a:xfrm>
          <a:prstGeom prst="rect">
            <a:avLst/>
          </a:prstGeom>
        </p:spPr>
        <p:txBody>
          <a:bodyPr/>
          <a:lstStyle>
            <a:lvl1pPr>
              <a:defRPr sz="3000" b="1" baseline="0">
                <a:solidFill>
                  <a:srgbClr val="D9640C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sv-SE" dirty="0" err="1" smtClean="0"/>
              <a:t>Lisää</a:t>
            </a:r>
            <a:r>
              <a:rPr lang="sv-SE" dirty="0" smtClean="0"/>
              <a:t> </a:t>
            </a:r>
            <a:r>
              <a:rPr lang="sv-SE" dirty="0" err="1" smtClean="0"/>
              <a:t>otsikko</a:t>
            </a:r>
            <a:endParaRPr lang="fi-FI" dirty="0"/>
          </a:p>
        </p:txBody>
      </p:sp>
      <p:pic>
        <p:nvPicPr>
          <p:cNvPr id="15" name="Picture 30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623"/>
          <a:stretch/>
        </p:blipFill>
        <p:spPr bwMode="auto">
          <a:xfrm>
            <a:off x="-108520" y="111126"/>
            <a:ext cx="412449" cy="187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6292248"/>
            <a:ext cx="3096344" cy="377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taulu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tsikko 6"/>
          <p:cNvSpPr>
            <a:spLocks noGrp="1"/>
          </p:cNvSpPr>
          <p:nvPr>
            <p:ph type="title" hasCustomPrompt="1"/>
          </p:nvPr>
        </p:nvSpPr>
        <p:spPr>
          <a:xfrm>
            <a:off x="827584" y="692696"/>
            <a:ext cx="7776864" cy="642942"/>
          </a:xfrm>
          <a:prstGeom prst="rect">
            <a:avLst/>
          </a:prstGeom>
        </p:spPr>
        <p:txBody>
          <a:bodyPr/>
          <a:lstStyle>
            <a:lvl1pPr>
              <a:defRPr sz="3000" b="1" baseline="0">
                <a:solidFill>
                  <a:srgbClr val="D9640C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sv-SE" dirty="0" err="1" smtClean="0"/>
              <a:t>Lisää</a:t>
            </a:r>
            <a:r>
              <a:rPr lang="sv-SE" dirty="0" smtClean="0"/>
              <a:t> </a:t>
            </a:r>
            <a:r>
              <a:rPr lang="sv-SE" dirty="0" err="1" smtClean="0"/>
              <a:t>otsikko</a:t>
            </a:r>
            <a:endParaRPr lang="fi-FI" dirty="0"/>
          </a:p>
        </p:txBody>
      </p:sp>
      <p:pic>
        <p:nvPicPr>
          <p:cNvPr id="11" name="Picture 30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623"/>
          <a:stretch/>
        </p:blipFill>
        <p:spPr bwMode="auto">
          <a:xfrm>
            <a:off x="-108520" y="111126"/>
            <a:ext cx="412449" cy="187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Sisällön paikkamerkki 6"/>
          <p:cNvGraphicFramePr>
            <a:graphicFrameLocks/>
          </p:cNvGraphicFramePr>
          <p:nvPr userDrawn="1"/>
        </p:nvGraphicFramePr>
        <p:xfrm>
          <a:off x="1056308" y="1555813"/>
          <a:ext cx="7848873" cy="4609491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664296"/>
                <a:gridCol w="2708722"/>
                <a:gridCol w="2475855"/>
              </a:tblGrid>
              <a:tr h="234676"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>
                    <a:solidFill>
                      <a:srgbClr val="003883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>
                    <a:solidFill>
                      <a:srgbClr val="77934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>
                    <a:solidFill>
                      <a:srgbClr val="D9640C"/>
                    </a:solidFill>
                  </a:tcPr>
                </a:tc>
              </a:tr>
              <a:tr h="4243731">
                <a:tc>
                  <a:txBody>
                    <a:bodyPr/>
                    <a:lstStyle/>
                    <a:p>
                      <a:endParaRPr lang="fi-FI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6700" lvl="0" indent="-266700" defTabSz="1042988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50000"/>
                        <a:buFont typeface="Wingdings" pitchFamily="2" charset="2"/>
                        <a:buNone/>
                        <a:defRPr/>
                      </a:pPr>
                      <a:endParaRPr lang="fi-FI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i-FI" sz="14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kstin paikkamerkki 16"/>
          <p:cNvSpPr>
            <a:spLocks noGrp="1"/>
          </p:cNvSpPr>
          <p:nvPr>
            <p:ph type="body" sz="quarter" idx="10"/>
          </p:nvPr>
        </p:nvSpPr>
        <p:spPr>
          <a:xfrm>
            <a:off x="1096417" y="1956941"/>
            <a:ext cx="2520280" cy="4032448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sv-SE" dirty="0" smtClean="0"/>
              <a:t>Klicka här för att ändra format på bakgrundstexten</a:t>
            </a:r>
          </a:p>
        </p:txBody>
      </p:sp>
      <p:sp>
        <p:nvSpPr>
          <p:cNvPr id="12" name="Tekstin paikkamerkki 16"/>
          <p:cNvSpPr>
            <a:spLocks noGrp="1"/>
          </p:cNvSpPr>
          <p:nvPr>
            <p:ph type="body" sz="quarter" idx="13"/>
          </p:nvPr>
        </p:nvSpPr>
        <p:spPr>
          <a:xfrm>
            <a:off x="3792612" y="1956941"/>
            <a:ext cx="2520280" cy="4032448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sv-SE" dirty="0" smtClean="0"/>
              <a:t>Klicka här för att ändra format på bakgrundstexten</a:t>
            </a:r>
          </a:p>
        </p:txBody>
      </p:sp>
      <p:sp>
        <p:nvSpPr>
          <p:cNvPr id="13" name="Tekstin paikkamerkki 16"/>
          <p:cNvSpPr>
            <a:spLocks noGrp="1"/>
          </p:cNvSpPr>
          <p:nvPr>
            <p:ph type="body" sz="quarter" idx="14"/>
          </p:nvPr>
        </p:nvSpPr>
        <p:spPr>
          <a:xfrm>
            <a:off x="6456908" y="1956941"/>
            <a:ext cx="2376264" cy="4032448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sv-SE" dirty="0" smtClean="0"/>
              <a:t>Klicka här för att ändra format på bakgrundstexten</a:t>
            </a:r>
          </a:p>
        </p:txBody>
      </p:sp>
      <p:sp>
        <p:nvSpPr>
          <p:cNvPr id="18" name="Tekstin paikkamerkki 16"/>
          <p:cNvSpPr>
            <a:spLocks noGrp="1"/>
          </p:cNvSpPr>
          <p:nvPr>
            <p:ph type="body" sz="quarter" idx="15" hasCustomPrompt="1"/>
          </p:nvPr>
        </p:nvSpPr>
        <p:spPr>
          <a:xfrm>
            <a:off x="1128316" y="1556793"/>
            <a:ext cx="2520280" cy="383554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buFont typeface="Wingdings" pitchFamily="2" charset="2"/>
              <a:buNone/>
              <a:defRPr sz="18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sv-SE" dirty="0" err="1" smtClean="0"/>
              <a:t>Otsikko</a:t>
            </a:r>
            <a:endParaRPr lang="sv-SE" dirty="0" smtClean="0"/>
          </a:p>
        </p:txBody>
      </p:sp>
      <p:sp>
        <p:nvSpPr>
          <p:cNvPr id="19" name="Tekstin paikkamerkki 16"/>
          <p:cNvSpPr>
            <a:spLocks noGrp="1"/>
          </p:cNvSpPr>
          <p:nvPr>
            <p:ph type="body" sz="quarter" idx="16" hasCustomPrompt="1"/>
          </p:nvPr>
        </p:nvSpPr>
        <p:spPr>
          <a:xfrm>
            <a:off x="3792612" y="1556792"/>
            <a:ext cx="2520280" cy="383554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buFont typeface="Wingdings" pitchFamily="2" charset="2"/>
              <a:buNone/>
              <a:defRPr sz="18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sv-SE" dirty="0" err="1" smtClean="0"/>
              <a:t>Otsikko</a:t>
            </a:r>
            <a:endParaRPr lang="sv-SE" dirty="0" smtClean="0"/>
          </a:p>
        </p:txBody>
      </p:sp>
      <p:sp>
        <p:nvSpPr>
          <p:cNvPr id="20" name="Tekstin paikkamerkki 16"/>
          <p:cNvSpPr>
            <a:spLocks noGrp="1"/>
          </p:cNvSpPr>
          <p:nvPr>
            <p:ph type="body" sz="quarter" idx="17" hasCustomPrompt="1"/>
          </p:nvPr>
        </p:nvSpPr>
        <p:spPr>
          <a:xfrm>
            <a:off x="6456908" y="1556792"/>
            <a:ext cx="2520280" cy="383554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buFont typeface="Wingdings" pitchFamily="2" charset="2"/>
              <a:buNone/>
              <a:defRPr sz="18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sv-SE" dirty="0" err="1" smtClean="0"/>
              <a:t>Otsikko</a:t>
            </a:r>
            <a:endParaRPr lang="sv-SE" dirty="0" smtClean="0"/>
          </a:p>
        </p:txBody>
      </p:sp>
      <p:pic>
        <p:nvPicPr>
          <p:cNvPr id="15" name="Kuva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6292248"/>
            <a:ext cx="3096344" cy="377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sisältö kuva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in paikkamerkki 16"/>
          <p:cNvSpPr>
            <a:spLocks noGrp="1"/>
          </p:cNvSpPr>
          <p:nvPr>
            <p:ph type="body" sz="quarter" idx="10" hasCustomPrompt="1"/>
          </p:nvPr>
        </p:nvSpPr>
        <p:spPr>
          <a:xfrm>
            <a:off x="1043608" y="1412776"/>
            <a:ext cx="5904656" cy="4608512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buFont typeface="Wingdings" pitchFamily="2" charset="2"/>
              <a:buChar char="§"/>
              <a:defRPr sz="2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2000"/>
            </a:lvl2pPr>
            <a:lvl3pPr>
              <a:defRPr sz="2000" baseline="0"/>
            </a:lvl3pPr>
            <a:lvl4pPr>
              <a:defRPr/>
            </a:lvl4pPr>
            <a:lvl5pPr>
              <a:defRPr/>
            </a:lvl5pPr>
            <a:lvl6pPr>
              <a:defRPr/>
            </a:lvl6pPr>
          </a:lstStyle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err="1" smtClean="0"/>
              <a:t>Lisää</a:t>
            </a:r>
            <a:r>
              <a:rPr lang="sv-SE" dirty="0" smtClean="0"/>
              <a:t> </a:t>
            </a:r>
            <a:r>
              <a:rPr lang="sv-SE" dirty="0" err="1" smtClean="0"/>
              <a:t>teksti</a:t>
            </a:r>
            <a:endParaRPr lang="sv-SE" dirty="0" smtClean="0"/>
          </a:p>
          <a:p>
            <a:pPr lvl="2"/>
            <a:r>
              <a:rPr lang="sv-SE" dirty="0" err="1" smtClean="0"/>
              <a:t>Lisää</a:t>
            </a:r>
            <a:r>
              <a:rPr lang="sv-SE" dirty="0" smtClean="0"/>
              <a:t> </a:t>
            </a:r>
            <a:r>
              <a:rPr lang="sv-SE" dirty="0" err="1" smtClean="0"/>
              <a:t>teksti</a:t>
            </a:r>
            <a:endParaRPr lang="sv-SE" dirty="0" smtClean="0"/>
          </a:p>
          <a:p>
            <a:pPr lvl="3"/>
            <a:r>
              <a:rPr lang="sv-SE" dirty="0" err="1" smtClean="0"/>
              <a:t>Lisää</a:t>
            </a:r>
            <a:r>
              <a:rPr lang="sv-SE" dirty="0" smtClean="0"/>
              <a:t> </a:t>
            </a:r>
            <a:r>
              <a:rPr lang="sv-SE" dirty="0" err="1" smtClean="0"/>
              <a:t>teksti</a:t>
            </a:r>
            <a:endParaRPr lang="sv-SE" dirty="0" smtClean="0"/>
          </a:p>
          <a:p>
            <a:pPr lvl="4"/>
            <a:r>
              <a:rPr lang="sv-SE" dirty="0" err="1" smtClean="0"/>
              <a:t>Lisää</a:t>
            </a:r>
            <a:r>
              <a:rPr lang="sv-SE" dirty="0" smtClean="0"/>
              <a:t> </a:t>
            </a:r>
            <a:r>
              <a:rPr lang="sv-SE" dirty="0" err="1" smtClean="0"/>
              <a:t>teksti</a:t>
            </a:r>
            <a:endParaRPr lang="sv-SE" dirty="0" smtClean="0"/>
          </a:p>
          <a:p>
            <a:pPr lvl="5"/>
            <a:r>
              <a:rPr lang="sv-SE" dirty="0" err="1" smtClean="0"/>
              <a:t>Lisää</a:t>
            </a:r>
            <a:r>
              <a:rPr lang="sv-SE" dirty="0" smtClean="0"/>
              <a:t> </a:t>
            </a:r>
            <a:r>
              <a:rPr lang="sv-SE" dirty="0" err="1" smtClean="0"/>
              <a:t>teksti</a:t>
            </a:r>
            <a:endParaRPr lang="sv-SE" dirty="0" smtClean="0"/>
          </a:p>
        </p:txBody>
      </p:sp>
      <p:sp>
        <p:nvSpPr>
          <p:cNvPr id="11" name="Platshållare för bild 2"/>
          <p:cNvSpPr>
            <a:spLocks noGrp="1"/>
          </p:cNvSpPr>
          <p:nvPr>
            <p:ph type="pic" idx="1"/>
          </p:nvPr>
        </p:nvSpPr>
        <p:spPr>
          <a:xfrm>
            <a:off x="7056784" y="0"/>
            <a:ext cx="205172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itchFamily="34" charset="0"/>
                <a:cs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dirty="0"/>
          </a:p>
        </p:txBody>
      </p:sp>
      <p:sp>
        <p:nvSpPr>
          <p:cNvPr id="5" name="Dian numeron paikkamerkki 9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9B597-F5CA-4CA8-800C-645A5E942E08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pic>
        <p:nvPicPr>
          <p:cNvPr id="15" name="Picture 30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623"/>
          <a:stretch/>
        </p:blipFill>
        <p:spPr bwMode="auto">
          <a:xfrm>
            <a:off x="-108520" y="111126"/>
            <a:ext cx="412449" cy="187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tsikko 6"/>
          <p:cNvSpPr>
            <a:spLocks noGrp="1"/>
          </p:cNvSpPr>
          <p:nvPr>
            <p:ph type="title" hasCustomPrompt="1"/>
          </p:nvPr>
        </p:nvSpPr>
        <p:spPr>
          <a:xfrm>
            <a:off x="827584" y="692696"/>
            <a:ext cx="6048672" cy="642942"/>
          </a:xfrm>
          <a:prstGeom prst="rect">
            <a:avLst/>
          </a:prstGeom>
        </p:spPr>
        <p:txBody>
          <a:bodyPr/>
          <a:lstStyle>
            <a:lvl1pPr>
              <a:defRPr sz="3000" b="1" baseline="0">
                <a:solidFill>
                  <a:srgbClr val="D9640C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sv-SE" dirty="0" err="1" smtClean="0"/>
              <a:t>Lisää</a:t>
            </a:r>
            <a:r>
              <a:rPr lang="sv-SE" dirty="0" smtClean="0"/>
              <a:t> </a:t>
            </a:r>
            <a:r>
              <a:rPr lang="sv-SE" dirty="0" err="1" smtClean="0"/>
              <a:t>otsikko</a:t>
            </a:r>
            <a:endParaRPr lang="fi-FI" dirty="0"/>
          </a:p>
        </p:txBody>
      </p:sp>
      <p:pic>
        <p:nvPicPr>
          <p:cNvPr id="8" name="Kuva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6292248"/>
            <a:ext cx="3096344" cy="377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ko ja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43607" y="4947046"/>
            <a:ext cx="7406537" cy="498178"/>
          </a:xfrm>
          <a:prstGeom prst="rect">
            <a:avLst/>
          </a:prstGeom>
        </p:spPr>
        <p:txBody>
          <a:bodyPr anchor="b"/>
          <a:lstStyle>
            <a:lvl1pPr algn="l">
              <a:defRPr sz="2200"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sv-SE" dirty="0" smtClean="0"/>
              <a:t>Klicka här för att ändra format</a:t>
            </a:r>
            <a:endParaRPr lang="fi-FI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043608" y="1340768"/>
            <a:ext cx="7488832" cy="35283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itchFamily="34" charset="0"/>
                <a:cs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043607" y="5511354"/>
            <a:ext cx="7406537" cy="5099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Calibri" pitchFamily="34" charset="0"/>
                <a:cs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dirty="0" smtClean="0"/>
              <a:t>Klicka här för att ändra format på bakgrundstexten</a:t>
            </a:r>
          </a:p>
        </p:txBody>
      </p:sp>
      <p:sp>
        <p:nvSpPr>
          <p:cNvPr id="6" name="Platshållare för bildnumm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C7BDD4B-320D-43AA-A26B-588B5381F5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10" name="Otsikko 6"/>
          <p:cNvSpPr txBox="1">
            <a:spLocks/>
          </p:cNvSpPr>
          <p:nvPr userDrawn="1"/>
        </p:nvSpPr>
        <p:spPr>
          <a:xfrm>
            <a:off x="827584" y="692696"/>
            <a:ext cx="7776864" cy="642942"/>
          </a:xfrm>
          <a:prstGeom prst="rect">
            <a:avLst/>
          </a:prstGeom>
        </p:spPr>
        <p:txBody>
          <a:bodyPr/>
          <a:lstStyle>
            <a:lvl1pPr>
              <a:defRPr sz="3000" b="1" baseline="0">
                <a:solidFill>
                  <a:srgbClr val="D9640C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dirty="0" err="1" smtClean="0"/>
              <a:t>Lisää</a:t>
            </a:r>
            <a:r>
              <a:rPr lang="sv-SE" dirty="0" smtClean="0"/>
              <a:t> </a:t>
            </a:r>
            <a:r>
              <a:rPr lang="sv-SE" dirty="0" err="1" smtClean="0"/>
              <a:t>otsikko</a:t>
            </a:r>
            <a:endParaRPr kumimoji="0" lang="fi-FI" sz="3000" b="1" i="0" u="none" strike="noStrike" kern="0" cap="none" spc="0" normalizeH="0" baseline="0" noProof="0" dirty="0">
              <a:ln>
                <a:noFill/>
              </a:ln>
              <a:solidFill>
                <a:srgbClr val="D9640C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12" name="Picture 30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623"/>
          <a:stretch/>
        </p:blipFill>
        <p:spPr bwMode="auto">
          <a:xfrm>
            <a:off x="-108520" y="111126"/>
            <a:ext cx="412449" cy="187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Kuva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6292248"/>
            <a:ext cx="3096344" cy="377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tsikko ja taulukko vaa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tsikko 6"/>
          <p:cNvSpPr>
            <a:spLocks noGrp="1"/>
          </p:cNvSpPr>
          <p:nvPr>
            <p:ph type="title" hasCustomPrompt="1"/>
          </p:nvPr>
        </p:nvSpPr>
        <p:spPr>
          <a:xfrm>
            <a:off x="827584" y="692696"/>
            <a:ext cx="7776864" cy="642942"/>
          </a:xfrm>
          <a:prstGeom prst="rect">
            <a:avLst/>
          </a:prstGeom>
        </p:spPr>
        <p:txBody>
          <a:bodyPr/>
          <a:lstStyle>
            <a:lvl1pPr>
              <a:defRPr sz="3000" b="1" baseline="0">
                <a:solidFill>
                  <a:srgbClr val="D9640C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sv-SE" dirty="0" err="1" smtClean="0"/>
              <a:t>Lisää</a:t>
            </a:r>
            <a:r>
              <a:rPr lang="sv-SE" dirty="0" smtClean="0"/>
              <a:t> </a:t>
            </a:r>
            <a:r>
              <a:rPr lang="sv-SE" dirty="0" err="1" smtClean="0"/>
              <a:t>otsikko</a:t>
            </a:r>
            <a:endParaRPr lang="fi-FI" dirty="0"/>
          </a:p>
        </p:txBody>
      </p:sp>
      <p:pic>
        <p:nvPicPr>
          <p:cNvPr id="11" name="Picture 30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623"/>
          <a:stretch/>
        </p:blipFill>
        <p:spPr bwMode="auto">
          <a:xfrm>
            <a:off x="-108520" y="111126"/>
            <a:ext cx="412449" cy="187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Kuva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6292248"/>
            <a:ext cx="3096344" cy="377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043608" y="260648"/>
            <a:ext cx="7992888" cy="53285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itchFamily="34" charset="0"/>
                <a:cs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043608" y="5661248"/>
            <a:ext cx="7992888" cy="5099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Calibri" pitchFamily="34" charset="0"/>
                <a:cs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dirty="0" smtClean="0"/>
              <a:t>Klicka här för att ändra format på bakgrundstexten</a:t>
            </a:r>
          </a:p>
        </p:txBody>
      </p:sp>
      <p:sp>
        <p:nvSpPr>
          <p:cNvPr id="6" name="Platshållare för bildnumm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39BF3C-74DA-4931-B96B-79AA0F129C21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pic>
        <p:nvPicPr>
          <p:cNvPr id="10" name="Picture 30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623"/>
          <a:stretch/>
        </p:blipFill>
        <p:spPr bwMode="auto">
          <a:xfrm>
            <a:off x="-108520" y="111126"/>
            <a:ext cx="412449" cy="187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Kuva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6292248"/>
            <a:ext cx="3096344" cy="377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0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623"/>
          <a:stretch/>
        </p:blipFill>
        <p:spPr bwMode="auto">
          <a:xfrm>
            <a:off x="-108520" y="111126"/>
            <a:ext cx="412449" cy="187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6292248"/>
            <a:ext cx="3096344" cy="3771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323850" y="6021388"/>
            <a:ext cx="19446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i-FI">
              <a:cs typeface="+mn-cs"/>
            </a:endParaRP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2"/>
          </p:nvPr>
        </p:nvSpPr>
        <p:spPr>
          <a:xfrm>
            <a:off x="6713538" y="6357938"/>
            <a:ext cx="811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 smtClean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4"/>
          </p:nvPr>
        </p:nvSpPr>
        <p:spPr>
          <a:xfrm>
            <a:off x="7740650" y="6381750"/>
            <a:ext cx="400050" cy="360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C02FB6A3-21EB-4798-B1F5-EBC5CD78F1DB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90" r:id="rId2"/>
    <p:sldLayoutId id="2147483791" r:id="rId3"/>
    <p:sldLayoutId id="2147483792" r:id="rId4"/>
    <p:sldLayoutId id="2147483787" r:id="rId5"/>
    <p:sldLayoutId id="2147483788" r:id="rId6"/>
    <p:sldLayoutId id="2147483794" r:id="rId7"/>
    <p:sldLayoutId id="2147483789" r:id="rId8"/>
    <p:sldLayoutId id="2147483793" r:id="rId9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Font typeface="Wingdings" pitchFamily="2" charset="2"/>
        <a:buChar char="§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5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ELY-keskusten</a:t>
            </a:r>
            <a:r>
              <a:rPr lang="fi-FI" dirty="0" smtClean="0"/>
              <a:t> ja </a:t>
            </a:r>
            <a:r>
              <a:rPr lang="fi-FI" dirty="0" err="1" smtClean="0"/>
              <a:t>TE-toimistojen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kehittämis- ja hallintokeskus</a:t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0"/>
          </p:nvPr>
        </p:nvSpPr>
        <p:spPr>
          <a:xfrm>
            <a:off x="1691680" y="4293096"/>
            <a:ext cx="6768752" cy="1584176"/>
          </a:xfrm>
        </p:spPr>
        <p:txBody>
          <a:bodyPr/>
          <a:lstStyle/>
          <a:p>
            <a:r>
              <a:rPr lang="fi-FI" dirty="0" smtClean="0"/>
              <a:t>2015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KEHA:n</a:t>
            </a:r>
            <a:r>
              <a:rPr lang="fi-FI" dirty="0" smtClean="0"/>
              <a:t> tavoitteet 2015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0"/>
          </p:nvPr>
        </p:nvSpPr>
        <p:spPr>
          <a:xfrm>
            <a:off x="827584" y="1484784"/>
            <a:ext cx="7782694" cy="5040560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fi-FI" b="1" dirty="0" err="1" smtClean="0"/>
              <a:t>KEHA:n</a:t>
            </a:r>
            <a:r>
              <a:rPr lang="fi-FI" b="1" dirty="0" smtClean="0"/>
              <a:t> toimintamalli ja rooli </a:t>
            </a:r>
            <a:r>
              <a:rPr lang="fi-FI" b="1" dirty="0" err="1" smtClean="0"/>
              <a:t>ELY-keskusten</a:t>
            </a:r>
            <a:r>
              <a:rPr lang="fi-FI" b="1" dirty="0" smtClean="0"/>
              <a:t> ja </a:t>
            </a:r>
            <a:r>
              <a:rPr lang="fi-FI" b="1" dirty="0" err="1" smtClean="0"/>
              <a:t>TE-toimistojen</a:t>
            </a:r>
            <a:r>
              <a:rPr lang="fi-FI" b="1" dirty="0" smtClean="0"/>
              <a:t> yhteisenä kehittämis- ja hallintoyksikkönä on vakiinnutettu.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fi-FI" b="1" dirty="0" err="1" smtClean="0"/>
              <a:t>ELY-keskusten</a:t>
            </a:r>
            <a:r>
              <a:rPr lang="fi-FI" b="1" dirty="0" smtClean="0"/>
              <a:t> YT-prosessi ja YT-neuvottelutulos on hallitusti toteutettu.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fi-FI" b="1" dirty="0" err="1" smtClean="0"/>
              <a:t>ELY-keskusten</a:t>
            </a:r>
            <a:r>
              <a:rPr lang="fi-FI" b="1" dirty="0" smtClean="0"/>
              <a:t> ja </a:t>
            </a:r>
            <a:r>
              <a:rPr lang="fi-FI" b="1" dirty="0" err="1" smtClean="0"/>
              <a:t>TE-toimistojen</a:t>
            </a:r>
            <a:r>
              <a:rPr lang="fi-FI" b="1" dirty="0" smtClean="0"/>
              <a:t> hallinnolliset ja maksatusprosessit on tarvittavalla tavalla keskitetty, yhdenmukaistettu ja virtaviivaistettu. Prosesseja sähköistetään merkittävästi.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fi-FI" b="1" dirty="0" smtClean="0"/>
              <a:t>Toteutetaan vähintään 810.000 euron säästöt </a:t>
            </a:r>
            <a:r>
              <a:rPr lang="fi-FI" b="1" dirty="0" err="1" smtClean="0"/>
              <a:t>ELY-keskusten</a:t>
            </a:r>
            <a:r>
              <a:rPr lang="fi-FI" b="1" dirty="0" smtClean="0"/>
              <a:t> toimitila- + ostopalvelumenoista ja 900.000 euron säästöt </a:t>
            </a:r>
            <a:br>
              <a:rPr lang="fi-FI" b="1" dirty="0" smtClean="0"/>
            </a:br>
            <a:r>
              <a:rPr lang="fi-FI" b="1" dirty="0" err="1" smtClean="0"/>
              <a:t>TE-toimistojen</a:t>
            </a:r>
            <a:r>
              <a:rPr lang="fi-FI" b="1" dirty="0" smtClean="0"/>
              <a:t> vastaavista menoista.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fi-FI" b="1" dirty="0" smtClean="0"/>
              <a:t>KEHA tukee </a:t>
            </a:r>
            <a:r>
              <a:rPr lang="fi-FI" b="1" dirty="0" err="1" smtClean="0"/>
              <a:t>TE-palvelujen</a:t>
            </a:r>
            <a:r>
              <a:rPr lang="fi-FI" b="1" dirty="0" smtClean="0"/>
              <a:t> toimivuutta, kehittämistä ja vaikuttavuutta</a:t>
            </a:r>
          </a:p>
          <a:p>
            <a:pPr>
              <a:buNone/>
            </a:pP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250825" y="6357938"/>
            <a:ext cx="6357938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i-FI" smtClean="0"/>
              <a:t>KEHA-keskus 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1"/>
          <p:cNvSpPr txBox="1">
            <a:spLocks/>
          </p:cNvSpPr>
          <p:nvPr/>
        </p:nvSpPr>
        <p:spPr>
          <a:xfrm>
            <a:off x="827584" y="692696"/>
            <a:ext cx="777686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3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D9640C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KEHA-keskuksen</a:t>
            </a:r>
            <a:r>
              <a:rPr kumimoji="0" lang="fi-FI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D9640C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yksiköiden päätehtävät</a:t>
            </a:r>
            <a:endParaRPr kumimoji="0" lang="fi-FI" sz="3000" b="1" i="0" u="none" strike="noStrike" kern="0" cap="none" spc="0" normalizeH="0" baseline="0" noProof="0" dirty="0">
              <a:ln>
                <a:noFill/>
              </a:ln>
              <a:solidFill>
                <a:srgbClr val="D9640C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4" name="Pyöristetty suorakulmio 3"/>
          <p:cNvSpPr/>
          <p:nvPr/>
        </p:nvSpPr>
        <p:spPr>
          <a:xfrm>
            <a:off x="24863" y="2503100"/>
            <a:ext cx="1547664" cy="3732340"/>
          </a:xfrm>
          <a:prstGeom prst="roundRect">
            <a:avLst/>
          </a:prstGeom>
          <a:solidFill>
            <a:srgbClr val="D9640C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t" anchorCtr="1">
            <a:noAutofit/>
          </a:bodyPr>
          <a:lstStyle/>
          <a:p>
            <a:pPr algn="ctr"/>
            <a:r>
              <a:rPr lang="fi-FI" sz="105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HENKILÖSTÖ-YKSIKKÖ</a:t>
            </a:r>
          </a:p>
          <a:p>
            <a:pPr algn="ctr"/>
            <a:endParaRPr lang="fi-FI" sz="105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endParaRPr lang="fi-FI" sz="1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Työnantaja-toiminta</a:t>
            </a:r>
          </a:p>
          <a:p>
            <a:pPr algn="ctr">
              <a:buFont typeface="Arial" pitchFamily="34" charset="0"/>
              <a:buChar char="•"/>
            </a:pPr>
            <a:endParaRPr lang="fi-FI" sz="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Palvelus-suhdeasiat</a:t>
            </a:r>
          </a:p>
          <a:p>
            <a:pPr algn="ctr">
              <a:buFont typeface="Arial" pitchFamily="34" charset="0"/>
              <a:buChar char="•"/>
            </a:pPr>
            <a:endParaRPr lang="fi-FI" sz="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Henkilöstö-suunnittelu</a:t>
            </a:r>
          </a:p>
          <a:p>
            <a:pPr algn="ctr">
              <a:buFont typeface="Arial" pitchFamily="34" charset="0"/>
              <a:buChar char="•"/>
            </a:pPr>
            <a:endParaRPr lang="fi-FI" sz="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Rekrytoinnin tuki</a:t>
            </a:r>
          </a:p>
          <a:p>
            <a:pPr algn="ctr">
              <a:buFont typeface="Arial" pitchFamily="34" charset="0"/>
              <a:buChar char="•"/>
            </a:pPr>
            <a:endParaRPr lang="fi-FI" sz="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Työsuojelu</a:t>
            </a: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Työterveys</a:t>
            </a:r>
          </a:p>
          <a:p>
            <a:pPr algn="ctr">
              <a:buFont typeface="Arial" pitchFamily="34" charset="0"/>
              <a:buChar char="•"/>
            </a:pPr>
            <a:r>
              <a:rPr lang="fi-FI" sz="14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Työhyvinvointi</a:t>
            </a:r>
            <a:endParaRPr lang="fi-FI" sz="1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endParaRPr lang="fi-FI" sz="105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Pyöristetty suorakulmio 4"/>
          <p:cNvSpPr/>
          <p:nvPr/>
        </p:nvSpPr>
        <p:spPr>
          <a:xfrm>
            <a:off x="3024000" y="2492896"/>
            <a:ext cx="1475992" cy="3746194"/>
          </a:xfrm>
          <a:prstGeom prst="roundRect">
            <a:avLst/>
          </a:prstGeom>
          <a:solidFill>
            <a:srgbClr val="779346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t" anchorCtr="1">
            <a:noAutofit/>
          </a:bodyPr>
          <a:lstStyle/>
          <a:p>
            <a:pPr algn="ctr">
              <a:defRPr/>
            </a:pPr>
            <a:r>
              <a:rPr lang="fi-FI" sz="105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MAKSATUS-YKSIKKÖ</a:t>
            </a:r>
          </a:p>
          <a:p>
            <a:pPr algn="ctr">
              <a:defRPr/>
            </a:pPr>
            <a:endParaRPr lang="fi-FI" sz="1050" b="1" dirty="0" smtClean="0">
              <a:solidFill>
                <a:srgbClr val="FED078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fi-FI" sz="105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TEM hallinnon-alan kansalliset maksatus-tehtävät</a:t>
            </a:r>
          </a:p>
          <a:p>
            <a:pPr algn="ctr">
              <a:defRPr/>
            </a:pPr>
            <a:endParaRPr lang="fi-FI" sz="1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Tavoite 1.3.2015 alkaen myös LVM, YM, ja MMM maksatus-tehtäviä</a:t>
            </a:r>
          </a:p>
          <a:p>
            <a:pPr algn="ctr">
              <a:defRPr/>
            </a:pPr>
            <a:endParaRPr lang="fi-FI" sz="1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fi-FI" sz="105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fi-FI" sz="105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Pyöristetty suorakulmio 5"/>
          <p:cNvSpPr/>
          <p:nvPr/>
        </p:nvSpPr>
        <p:spPr>
          <a:xfrm>
            <a:off x="1582052" y="2501086"/>
            <a:ext cx="1425302" cy="3734670"/>
          </a:xfrm>
          <a:prstGeom prst="roundRect">
            <a:avLst/>
          </a:prstGeom>
          <a:solidFill>
            <a:srgbClr val="003883">
              <a:alpha val="76000"/>
            </a:srgb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t" anchorCtr="1">
            <a:normAutofit/>
          </a:bodyPr>
          <a:lstStyle/>
          <a:p>
            <a:pPr algn="ctr"/>
            <a:r>
              <a:rPr lang="fi-FI" sz="105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ASIANHALLINTA JA VIRASTOPALVELUT</a:t>
            </a:r>
          </a:p>
          <a:p>
            <a:pPr algn="ctr"/>
            <a:endParaRPr lang="fi-FI" sz="105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endParaRPr lang="fi-FI" sz="105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Asianhallinta</a:t>
            </a:r>
          </a:p>
          <a:p>
            <a:pPr algn="ctr">
              <a:buFont typeface="Arial" pitchFamily="34" charset="0"/>
              <a:buChar char="•"/>
            </a:pPr>
            <a:endParaRPr lang="fi-FI" sz="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Toimitila-asiat</a:t>
            </a:r>
          </a:p>
          <a:p>
            <a:pPr algn="ctr">
              <a:buFont typeface="Arial" pitchFamily="34" charset="0"/>
              <a:buChar char="•"/>
            </a:pPr>
            <a:endParaRPr lang="fi-FI" sz="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Virasto-palvelut</a:t>
            </a:r>
          </a:p>
          <a:p>
            <a:pPr algn="ctr">
              <a:buFont typeface="Arial" pitchFamily="34" charset="0"/>
              <a:buChar char="•"/>
            </a:pPr>
            <a:endParaRPr lang="fi-FI" sz="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fi-FI" sz="14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Toimintame-nohankinnat</a:t>
            </a:r>
            <a:endParaRPr lang="fi-FI" sz="1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endParaRPr lang="fi-FI" sz="9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Pyöristetty suorakulmio 6"/>
          <p:cNvSpPr/>
          <p:nvPr/>
        </p:nvSpPr>
        <p:spPr>
          <a:xfrm>
            <a:off x="4511105" y="2497053"/>
            <a:ext cx="1464543" cy="3739332"/>
          </a:xfrm>
          <a:prstGeom prst="roundRect">
            <a:avLst/>
          </a:prstGeom>
          <a:solidFill>
            <a:srgbClr val="FED078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t" anchorCtr="1">
            <a:noAutofit/>
          </a:bodyPr>
          <a:lstStyle/>
          <a:p>
            <a:pPr algn="ctr"/>
            <a:r>
              <a:rPr lang="fi-FI" sz="105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TALOUSYSIKKÖ</a:t>
            </a:r>
          </a:p>
          <a:p>
            <a:pPr algn="ctr"/>
            <a:endParaRPr lang="fi-FI" sz="1050" b="1" dirty="0" smtClean="0">
              <a:solidFill>
                <a:srgbClr val="779346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endParaRPr lang="fi-FI" sz="105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Sisäinen laskenta ja raportointi</a:t>
            </a:r>
          </a:p>
          <a:p>
            <a:pPr algn="ctr">
              <a:buFont typeface="Arial" pitchFamily="34" charset="0"/>
              <a:buChar char="•"/>
            </a:pPr>
            <a:endParaRPr lang="fi-FI" sz="5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Menojen käsittely</a:t>
            </a:r>
          </a:p>
          <a:p>
            <a:pPr algn="ctr">
              <a:buFont typeface="Arial" pitchFamily="34" charset="0"/>
              <a:buChar char="•"/>
            </a:pPr>
            <a:endParaRPr lang="fi-FI" sz="5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Tulojen käsittely</a:t>
            </a:r>
          </a:p>
          <a:p>
            <a:pPr algn="ctr">
              <a:buFont typeface="Arial" pitchFamily="34" charset="0"/>
              <a:buChar char="•"/>
            </a:pPr>
            <a:endParaRPr lang="fi-FI" sz="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Kirjanpito</a:t>
            </a:r>
          </a:p>
          <a:p>
            <a:pPr algn="ctr">
              <a:buFont typeface="Arial" pitchFamily="34" charset="0"/>
              <a:buChar char="•"/>
            </a:pPr>
            <a:endParaRPr lang="fi-FI" sz="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Matkan-hallinta</a:t>
            </a:r>
          </a:p>
          <a:p>
            <a:pPr algn="ctr"/>
            <a:endParaRPr lang="fi-FI" sz="105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endParaRPr lang="fi-FI" sz="105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Pyöristetty suorakulmio 7"/>
          <p:cNvSpPr/>
          <p:nvPr/>
        </p:nvSpPr>
        <p:spPr>
          <a:xfrm>
            <a:off x="5990894" y="2497219"/>
            <a:ext cx="1656184" cy="3739140"/>
          </a:xfrm>
          <a:prstGeom prst="roundRect">
            <a:avLst/>
          </a:prstGeom>
          <a:solidFill>
            <a:srgbClr val="003883">
              <a:alpha val="45000"/>
            </a:srgb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t" anchorCtr="1">
            <a:noAutofit/>
          </a:bodyPr>
          <a:lstStyle/>
          <a:p>
            <a:pPr algn="ctr">
              <a:defRPr/>
            </a:pPr>
            <a:r>
              <a:rPr lang="fi-FI" sz="11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TIETO- JA VIESTINTÄYKSIKKÖ</a:t>
            </a:r>
          </a:p>
          <a:p>
            <a:pPr algn="ctr">
              <a:defRPr/>
            </a:pPr>
            <a:endParaRPr lang="fi-FI" sz="105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fi-FI" sz="105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  <a:defRPr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Tietohallinnon ohjaus ja kehittäminen</a:t>
            </a:r>
          </a:p>
          <a:p>
            <a:pPr algn="ctr">
              <a:buFont typeface="Arial" pitchFamily="34" charset="0"/>
              <a:buChar char="•"/>
              <a:defRPr/>
            </a:pPr>
            <a:endParaRPr lang="fi-FI" sz="9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  <a:defRPr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Sähköiset palvelut ja järjestelmät</a:t>
            </a:r>
          </a:p>
          <a:p>
            <a:pPr algn="ctr">
              <a:buFont typeface="Arial" pitchFamily="34" charset="0"/>
              <a:buChar char="•"/>
              <a:defRPr/>
            </a:pPr>
            <a:endParaRPr lang="fi-FI" sz="7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  <a:defRPr/>
            </a:pPr>
            <a:r>
              <a:rPr lang="fi-FI" sz="14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IT-palvelut</a:t>
            </a:r>
            <a:endParaRPr lang="fi-FI" sz="1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  <a:defRPr/>
            </a:pPr>
            <a:endParaRPr lang="fi-FI" sz="6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  <a:defRPr/>
            </a:pP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Tietoturvallisuus</a:t>
            </a:r>
          </a:p>
          <a:p>
            <a:pPr algn="ctr">
              <a:defRPr/>
            </a:pPr>
            <a:endParaRPr lang="fi-FI" sz="5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  <a:defRPr/>
            </a:pPr>
            <a:r>
              <a:rPr lang="fi-FI" sz="14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ELY-keskusten</a:t>
            </a: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ja </a:t>
            </a:r>
            <a:r>
              <a:rPr lang="fi-FI" sz="14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TE-toimistojen</a:t>
            </a:r>
            <a:r>
              <a:rPr lang="fi-FI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keskitetyt viestintäpalvelut</a:t>
            </a:r>
            <a:r>
              <a:rPr lang="fi-FI" sz="105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fi-FI" sz="105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endParaRPr lang="fi-FI" sz="105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Pyöristetty suorakulmio 8"/>
          <p:cNvSpPr/>
          <p:nvPr/>
        </p:nvSpPr>
        <p:spPr>
          <a:xfrm>
            <a:off x="7655953" y="2492896"/>
            <a:ext cx="1482108" cy="1800200"/>
          </a:xfrm>
          <a:prstGeom prst="roundRect">
            <a:avLst/>
          </a:prstGeom>
          <a:solidFill>
            <a:srgbClr val="58585A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t" anchorCtr="1">
            <a:normAutofit fontScale="85000" lnSpcReduction="20000"/>
          </a:bodyPr>
          <a:lstStyle/>
          <a:p>
            <a:pPr algn="ctr"/>
            <a:r>
              <a:rPr lang="fi-FI" sz="13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STRATEGIAYKSIKKÖ</a:t>
            </a:r>
          </a:p>
          <a:p>
            <a:pPr algn="ctr"/>
            <a:endParaRPr lang="fi-FI" sz="105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Ennakointi ja toiminta-ympäristön seuranta</a:t>
            </a: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Strategiatyön tuki</a:t>
            </a: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Asiakkuus ja laatutyö</a:t>
            </a:r>
          </a:p>
          <a:p>
            <a:pPr algn="ctr">
              <a:buFont typeface="Arial" pitchFamily="34" charset="0"/>
              <a:buChar char="•"/>
            </a:pPr>
            <a:r>
              <a:rPr lang="fi-FI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Sisäinen valvonta</a:t>
            </a:r>
          </a:p>
        </p:txBody>
      </p:sp>
      <p:sp>
        <p:nvSpPr>
          <p:cNvPr id="10" name="Pyöristetty suorakulmio 9"/>
          <p:cNvSpPr/>
          <p:nvPr/>
        </p:nvSpPr>
        <p:spPr>
          <a:xfrm>
            <a:off x="3203848" y="1268760"/>
            <a:ext cx="2664296" cy="93610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05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Johdon tukiyksikkö</a:t>
            </a:r>
          </a:p>
          <a:p>
            <a:pPr algn="ctr"/>
            <a:r>
              <a:rPr lang="fi-FI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ELY- ja </a:t>
            </a:r>
            <a:r>
              <a:rPr lang="fi-FI" sz="1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TE-johdon</a:t>
            </a:r>
            <a:r>
              <a:rPr lang="fi-FI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tuki</a:t>
            </a:r>
          </a:p>
          <a:p>
            <a:pPr algn="ctr"/>
            <a:r>
              <a:rPr lang="fi-FI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Oikeudelliset palvelut </a:t>
            </a:r>
            <a:br>
              <a:rPr lang="fi-FI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fi-FI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(ml. takaisinperinnät)</a:t>
            </a:r>
          </a:p>
          <a:p>
            <a:pPr algn="ctr"/>
            <a:r>
              <a:rPr lang="fi-FI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KEHA-keskuksen viestintä</a:t>
            </a:r>
          </a:p>
          <a:p>
            <a:pPr algn="ctr"/>
            <a:endParaRPr lang="fi-FI" sz="1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Pyöristetty suorakulmio 10"/>
          <p:cNvSpPr/>
          <p:nvPr/>
        </p:nvSpPr>
        <p:spPr>
          <a:xfrm>
            <a:off x="7649501" y="4365104"/>
            <a:ext cx="1482108" cy="1838300"/>
          </a:xfrm>
          <a:prstGeom prst="roundRect">
            <a:avLst/>
          </a:prstGeom>
          <a:solidFill>
            <a:srgbClr val="58585A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t" anchorCtr="1">
            <a:normAutofit fontScale="92500" lnSpcReduction="20000"/>
          </a:bodyPr>
          <a:lstStyle/>
          <a:p>
            <a:pPr algn="ctr"/>
            <a:r>
              <a:rPr lang="fi-FI" sz="13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TOIMINNAN KEHITTÄMIS-YKSIKKÖ</a:t>
            </a:r>
          </a:p>
          <a:p>
            <a:pPr algn="ctr"/>
            <a:endParaRPr lang="fi-FI" sz="105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fi-FI" sz="15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Osaamisen </a:t>
            </a:r>
            <a:br>
              <a:rPr lang="fi-FI" sz="15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fi-FI" sz="15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ja johtamisen kehittäminen</a:t>
            </a:r>
          </a:p>
          <a:p>
            <a:pPr algn="ctr">
              <a:buFont typeface="Arial" pitchFamily="34" charset="0"/>
              <a:buChar char="•"/>
            </a:pPr>
            <a:r>
              <a:rPr lang="fi-FI" sz="15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Toiminnan kehittämisen tuki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llipsi 20"/>
          <p:cNvSpPr/>
          <p:nvPr/>
        </p:nvSpPr>
        <p:spPr>
          <a:xfrm>
            <a:off x="1691680" y="2924944"/>
            <a:ext cx="3312368" cy="324036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2" name="Ellipsi 21"/>
          <p:cNvSpPr/>
          <p:nvPr/>
        </p:nvSpPr>
        <p:spPr>
          <a:xfrm>
            <a:off x="3275856" y="1916832"/>
            <a:ext cx="3240360" cy="331236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5" name="Suora yhdysviiva 4"/>
          <p:cNvCxnSpPr/>
          <p:nvPr/>
        </p:nvCxnSpPr>
        <p:spPr>
          <a:xfrm>
            <a:off x="4211960" y="1988840"/>
            <a:ext cx="0" cy="352839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>
            <a:off x="2123728" y="3645024"/>
            <a:ext cx="4320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orakulmio 10"/>
          <p:cNvSpPr/>
          <p:nvPr/>
        </p:nvSpPr>
        <p:spPr>
          <a:xfrm>
            <a:off x="2339752" y="908720"/>
            <a:ext cx="4320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i-FI" dirty="0"/>
          </a:p>
          <a:p>
            <a:pPr algn="ctr"/>
            <a:r>
              <a:rPr lang="fi-FI" b="1" dirty="0" smtClean="0"/>
              <a:t>Kehittäminen </a:t>
            </a:r>
            <a:r>
              <a:rPr lang="fi-FI" b="1" dirty="0"/>
              <a:t>osana muutoksen johtamista ja strategista </a:t>
            </a:r>
            <a:r>
              <a:rPr lang="fi-FI" b="1" dirty="0" smtClean="0"/>
              <a:t>ajattelua</a:t>
            </a:r>
            <a:endParaRPr lang="fi-FI" dirty="0"/>
          </a:p>
        </p:txBody>
      </p:sp>
      <p:sp>
        <p:nvSpPr>
          <p:cNvPr id="12" name="Suorakulmio 11"/>
          <p:cNvSpPr/>
          <p:nvPr/>
        </p:nvSpPr>
        <p:spPr>
          <a:xfrm>
            <a:off x="6516216" y="2780928"/>
            <a:ext cx="228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i-FI" dirty="0"/>
          </a:p>
          <a:p>
            <a:pPr algn="ctr"/>
            <a:r>
              <a:rPr lang="fi-FI" b="1" dirty="0"/>
              <a:t>Kehittämisen kohteena </a:t>
            </a:r>
            <a:r>
              <a:rPr lang="fi-FI" b="1" dirty="0" smtClean="0"/>
              <a:t>työyhteisöt</a:t>
            </a:r>
            <a:endParaRPr lang="fi-FI" dirty="0"/>
          </a:p>
        </p:txBody>
      </p:sp>
      <p:sp>
        <p:nvSpPr>
          <p:cNvPr id="13" name="Suorakulmio 12"/>
          <p:cNvSpPr/>
          <p:nvPr/>
        </p:nvSpPr>
        <p:spPr>
          <a:xfrm>
            <a:off x="323528" y="2924944"/>
            <a:ext cx="1800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i-FI" dirty="0"/>
          </a:p>
          <a:p>
            <a:pPr algn="ctr"/>
            <a:r>
              <a:rPr lang="fi-FI" b="1" dirty="0"/>
              <a:t>Kehittämisen kohteena </a:t>
            </a:r>
            <a:r>
              <a:rPr lang="fi-FI" b="1" dirty="0" smtClean="0"/>
              <a:t>yksilöt</a:t>
            </a:r>
            <a:endParaRPr lang="fi-FI" dirty="0"/>
          </a:p>
        </p:txBody>
      </p:sp>
      <p:sp>
        <p:nvSpPr>
          <p:cNvPr id="14" name="Suorakulmio 13"/>
          <p:cNvSpPr/>
          <p:nvPr/>
        </p:nvSpPr>
        <p:spPr>
          <a:xfrm>
            <a:off x="2483768" y="5517232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i-FI" dirty="0"/>
          </a:p>
          <a:p>
            <a:pPr algn="ctr"/>
            <a:r>
              <a:rPr lang="fi-FI" b="1" dirty="0" smtClean="0"/>
              <a:t>Kehittäminen </a:t>
            </a:r>
            <a:r>
              <a:rPr lang="fi-FI" b="1" dirty="0"/>
              <a:t>osana ammatillisen osaamisen </a:t>
            </a:r>
            <a:r>
              <a:rPr lang="fi-FI" b="1" dirty="0" smtClean="0"/>
              <a:t>ylläpitoa</a:t>
            </a:r>
            <a:endParaRPr lang="fi-FI" dirty="0"/>
          </a:p>
        </p:txBody>
      </p:sp>
      <p:sp>
        <p:nvSpPr>
          <p:cNvPr id="15" name="Suorakulmio 14"/>
          <p:cNvSpPr/>
          <p:nvPr/>
        </p:nvSpPr>
        <p:spPr>
          <a:xfrm>
            <a:off x="2267744" y="1916832"/>
            <a:ext cx="185395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i-FI" dirty="0"/>
          </a:p>
          <a:p>
            <a:pPr algn="ctr"/>
            <a:r>
              <a:rPr lang="fi-FI" sz="1600" b="1" dirty="0"/>
              <a:t>Muutoksen jalkauttaminen, </a:t>
            </a:r>
            <a:r>
              <a:rPr lang="fi-FI" sz="1600" b="1" dirty="0" err="1" smtClean="0"/>
              <a:t>HR-ym</a:t>
            </a:r>
            <a:r>
              <a:rPr lang="fi-FI" sz="1600" b="1" dirty="0" smtClean="0"/>
              <a:t>. järjestelmät</a:t>
            </a:r>
            <a:r>
              <a:rPr lang="fi-FI" sz="1600" b="1" dirty="0"/>
              <a:t>, kyselyt </a:t>
            </a:r>
            <a:endParaRPr lang="fi-FI" sz="1600" dirty="0"/>
          </a:p>
        </p:txBody>
      </p:sp>
      <p:sp>
        <p:nvSpPr>
          <p:cNvPr id="16" name="Suorakulmio 15"/>
          <p:cNvSpPr/>
          <p:nvPr/>
        </p:nvSpPr>
        <p:spPr>
          <a:xfrm>
            <a:off x="2267744" y="3717032"/>
            <a:ext cx="20162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i-FI" sz="1600" b="1" dirty="0" smtClean="0">
                <a:solidFill>
                  <a:srgbClr val="D9640C"/>
                </a:solidFill>
              </a:rPr>
              <a:t>Kurssit</a:t>
            </a:r>
            <a:r>
              <a:rPr lang="fi-FI" sz="1600" b="1" dirty="0">
                <a:solidFill>
                  <a:srgbClr val="D9640C"/>
                </a:solidFill>
              </a:rPr>
              <a:t>, ammatillinen </a:t>
            </a:r>
            <a:r>
              <a:rPr lang="fi-FI" sz="1600" b="1" dirty="0" smtClean="0">
                <a:solidFill>
                  <a:srgbClr val="D9640C"/>
                </a:solidFill>
              </a:rPr>
              <a:t>koulutus, työssä oppimisen tukimuodot </a:t>
            </a:r>
            <a:endParaRPr lang="fi-FI" sz="1600" dirty="0">
              <a:solidFill>
                <a:srgbClr val="D9640C"/>
              </a:solidFill>
            </a:endParaRPr>
          </a:p>
        </p:txBody>
      </p:sp>
      <p:sp>
        <p:nvSpPr>
          <p:cNvPr id="17" name="Suorakulmio 16"/>
          <p:cNvSpPr/>
          <p:nvPr/>
        </p:nvSpPr>
        <p:spPr>
          <a:xfrm>
            <a:off x="4427984" y="1844824"/>
            <a:ext cx="230425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i-FI" dirty="0"/>
          </a:p>
          <a:p>
            <a:pPr algn="ctr"/>
            <a:r>
              <a:rPr lang="fi-FI" sz="1600" b="1" dirty="0">
                <a:solidFill>
                  <a:srgbClr val="D9640C"/>
                </a:solidFill>
              </a:rPr>
              <a:t>Muutoksen yhteinen tekeminen, kehittäjät strategisena </a:t>
            </a:r>
            <a:r>
              <a:rPr lang="fi-FI" sz="1600" b="1" dirty="0" smtClean="0">
                <a:solidFill>
                  <a:srgbClr val="D9640C"/>
                </a:solidFill>
              </a:rPr>
              <a:t> kehittämis-kumppanina johdolle</a:t>
            </a:r>
            <a:endParaRPr lang="fi-FI" sz="1600" dirty="0">
              <a:solidFill>
                <a:srgbClr val="D9640C"/>
              </a:solidFill>
            </a:endParaRPr>
          </a:p>
        </p:txBody>
      </p:sp>
      <p:sp>
        <p:nvSpPr>
          <p:cNvPr id="18" name="Suorakulmio 17"/>
          <p:cNvSpPr/>
          <p:nvPr/>
        </p:nvSpPr>
        <p:spPr>
          <a:xfrm>
            <a:off x="4211960" y="3645024"/>
            <a:ext cx="21602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i-FI" sz="1600" b="1" dirty="0" smtClean="0"/>
              <a:t>Työyhteisö-konsultointi </a:t>
            </a:r>
            <a:r>
              <a:rPr lang="fi-FI" sz="1600" b="1" dirty="0"/>
              <a:t>ja </a:t>
            </a:r>
          </a:p>
          <a:p>
            <a:pPr algn="ctr"/>
            <a:r>
              <a:rPr lang="fi-FI" sz="1600" b="1" dirty="0"/>
              <a:t>-valmennus, työkäytäntöjen </a:t>
            </a:r>
            <a:r>
              <a:rPr lang="fi-FI" sz="1600" b="1" dirty="0" smtClean="0"/>
              <a:t>kehittäminen;</a:t>
            </a:r>
          </a:p>
          <a:p>
            <a:pPr algn="ctr"/>
            <a:r>
              <a:rPr lang="fi-FI" sz="1600" b="1" dirty="0" smtClean="0"/>
              <a:t>Työyhteisökohtaiset kehittämishankkeet</a:t>
            </a:r>
            <a:endParaRPr lang="fi-FI" sz="1600" dirty="0"/>
          </a:p>
        </p:txBody>
      </p:sp>
      <p:sp>
        <p:nvSpPr>
          <p:cNvPr id="19" name="Tekstikehys 18"/>
          <p:cNvSpPr txBox="1"/>
          <p:nvPr/>
        </p:nvSpPr>
        <p:spPr>
          <a:xfrm>
            <a:off x="6876256" y="6165304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Työterveyslaitos 2014</a:t>
            </a:r>
            <a:endParaRPr lang="fi-FI" sz="1200" dirty="0"/>
          </a:p>
        </p:txBody>
      </p:sp>
      <p:sp>
        <p:nvSpPr>
          <p:cNvPr id="20" name="Tekstikehys 19"/>
          <p:cNvSpPr txBox="1"/>
          <p:nvPr/>
        </p:nvSpPr>
        <p:spPr>
          <a:xfrm>
            <a:off x="899592" y="548680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u="sng" dirty="0" smtClean="0"/>
              <a:t>Kehittämistoiminnan viitekehys</a:t>
            </a:r>
            <a:endParaRPr lang="fi-FI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6864" cy="642942"/>
          </a:xfrm>
        </p:spPr>
        <p:txBody>
          <a:bodyPr/>
          <a:lstStyle/>
          <a:p>
            <a:r>
              <a:rPr lang="fi-FI" dirty="0" smtClean="0"/>
              <a:t>Toiminnan kehittämisyksikkö (TOKE)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0"/>
          </p:nvPr>
        </p:nvSpPr>
        <p:spPr>
          <a:xfrm>
            <a:off x="755576" y="692696"/>
            <a:ext cx="7782694" cy="5517232"/>
          </a:xfrm>
          <a:noFill/>
        </p:spPr>
        <p:txBody>
          <a:bodyPr/>
          <a:lstStyle/>
          <a:p>
            <a:pPr>
              <a:buNone/>
            </a:pPr>
            <a:r>
              <a:rPr lang="fi-FI" b="1" dirty="0" smtClean="0"/>
              <a:t>TAVOITTEET VUODELLE 2015 </a:t>
            </a:r>
            <a:r>
              <a:rPr lang="fi-FI" sz="1800" dirty="0" smtClean="0"/>
              <a:t>( hyväksytty KEHA </a:t>
            </a:r>
            <a:r>
              <a:rPr lang="fi-FI" sz="1800" dirty="0" err="1" smtClean="0"/>
              <a:t>joryssa</a:t>
            </a:r>
            <a:r>
              <a:rPr lang="fi-FI" sz="1800" dirty="0" smtClean="0"/>
              <a:t> 29.1.2015)</a:t>
            </a:r>
            <a:endParaRPr lang="fi-FI" dirty="0" smtClean="0"/>
          </a:p>
          <a:p>
            <a:pPr marL="457200" indent="-457200">
              <a:buFont typeface="+mj-lt"/>
              <a:buAutoNum type="arabicPeriod"/>
            </a:pPr>
            <a:r>
              <a:rPr lang="fi-FI" sz="2000" b="1" dirty="0" smtClean="0"/>
              <a:t>Osaamisen ja toiminnan kehittämispalveluitten kokonaiskonseptin rakentaminen</a:t>
            </a:r>
          </a:p>
          <a:p>
            <a:pPr marL="457200" indent="-457200">
              <a:buFont typeface="+mj-lt"/>
              <a:buAutoNum type="arabicPeriod"/>
            </a:pPr>
            <a:r>
              <a:rPr lang="fi-FI" sz="2000" b="1" dirty="0" smtClean="0"/>
              <a:t>Asiakasvirastojen ja KEHA /</a:t>
            </a:r>
            <a:r>
              <a:rPr lang="fi-FI" sz="2000" b="1" dirty="0" err="1" smtClean="0"/>
              <a:t>TOKEn</a:t>
            </a:r>
            <a:r>
              <a:rPr lang="fi-FI" sz="2000" b="1" dirty="0" smtClean="0"/>
              <a:t> yhteistyösuhteiden vakiinnuttaminen </a:t>
            </a:r>
          </a:p>
          <a:p>
            <a:pPr marL="457200" indent="-457200">
              <a:buNone/>
            </a:pPr>
            <a:r>
              <a:rPr lang="fi-FI" b="1" dirty="0" smtClean="0"/>
              <a:t>Valmennuspalvelut</a:t>
            </a:r>
            <a:r>
              <a:rPr lang="fi-FI" dirty="0" smtClean="0"/>
              <a:t>:</a:t>
            </a:r>
          </a:p>
          <a:p>
            <a:pPr marL="457200" indent="-457200">
              <a:buFontTx/>
              <a:buChar char="-"/>
            </a:pPr>
            <a:r>
              <a:rPr lang="fi-FI" sz="2000" dirty="0" smtClean="0"/>
              <a:t>Tässä ajassa tarpeellisten, </a:t>
            </a:r>
            <a:r>
              <a:rPr lang="fi-FI" sz="2000" dirty="0" err="1" smtClean="0"/>
              <a:t>konseptoitujen</a:t>
            </a:r>
            <a:r>
              <a:rPr lang="fi-FI" sz="2000" dirty="0" smtClean="0"/>
              <a:t> ja toistettavissa olevien valmennusten tuottaminen</a:t>
            </a:r>
          </a:p>
          <a:p>
            <a:pPr marL="457200" indent="-457200">
              <a:buNone/>
            </a:pPr>
            <a:r>
              <a:rPr lang="fi-FI" b="1" dirty="0" smtClean="0"/>
              <a:t>Organisaatiokohtaiset palvelut</a:t>
            </a:r>
          </a:p>
          <a:p>
            <a:pPr marL="457200" indent="-457200">
              <a:buFontTx/>
              <a:buChar char="-"/>
            </a:pPr>
            <a:r>
              <a:rPr lang="fi-FI" sz="2000" dirty="0" smtClean="0"/>
              <a:t>Toimintakäytäntöjen luominen ja oman asiantuntemuksen tunnistaminen</a:t>
            </a:r>
          </a:p>
          <a:p>
            <a:pPr marL="457200" indent="-457200">
              <a:buNone/>
            </a:pPr>
            <a:r>
              <a:rPr lang="fi-FI" b="1" dirty="0" smtClean="0"/>
              <a:t>Työkalujen kehittämispalvelut/ asiantuntijapalvelut? </a:t>
            </a:r>
          </a:p>
          <a:p>
            <a:pPr marL="457200" indent="-457200">
              <a:buFontTx/>
              <a:buChar char="-"/>
            </a:pPr>
            <a:r>
              <a:rPr lang="fi-FI" sz="2000" dirty="0" smtClean="0"/>
              <a:t>Asiakkaan tarpeisiin soveltuvien työkalujen tuottaminen</a:t>
            </a:r>
          </a:p>
          <a:p>
            <a:pPr marL="457200" indent="-457200">
              <a:buFontTx/>
              <a:buChar char="-"/>
            </a:pPr>
            <a:r>
              <a:rPr lang="fi-FI" sz="2000" dirty="0" smtClean="0"/>
              <a:t>Alueellinen kehittämiskumppanuus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llipsi 25"/>
          <p:cNvSpPr/>
          <p:nvPr/>
        </p:nvSpPr>
        <p:spPr>
          <a:xfrm>
            <a:off x="1152128" y="2132856"/>
            <a:ext cx="6480720" cy="1224136"/>
          </a:xfrm>
          <a:prstGeom prst="ellipse">
            <a:avLst/>
          </a:prstGeom>
          <a:solidFill>
            <a:srgbClr val="8FA0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676456" cy="642942"/>
          </a:xfrm>
        </p:spPr>
        <p:txBody>
          <a:bodyPr/>
          <a:lstStyle/>
          <a:p>
            <a:r>
              <a:rPr lang="fi-FI" sz="2400" dirty="0" smtClean="0"/>
              <a:t>Kehittämistoiminnan toimintamalli, luonnos</a:t>
            </a:r>
            <a:endParaRPr lang="fi-FI" sz="2400" dirty="0"/>
          </a:p>
        </p:txBody>
      </p:sp>
      <p:sp>
        <p:nvSpPr>
          <p:cNvPr id="18" name="Suorakulmio 17"/>
          <p:cNvSpPr/>
          <p:nvPr/>
        </p:nvSpPr>
        <p:spPr>
          <a:xfrm>
            <a:off x="1296144" y="764704"/>
            <a:ext cx="6120680" cy="576064"/>
          </a:xfrm>
          <a:prstGeom prst="rect">
            <a:avLst/>
          </a:prstGeom>
          <a:solidFill>
            <a:srgbClr val="ADBE9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 smtClean="0">
                <a:solidFill>
                  <a:schemeClr val="tx1"/>
                </a:solidFill>
              </a:rPr>
              <a:t>Kehittämisen strategiset painotukset</a:t>
            </a:r>
            <a:endParaRPr lang="fi-FI" b="1" dirty="0">
              <a:solidFill>
                <a:schemeClr val="tx1"/>
              </a:solidFill>
            </a:endParaRPr>
          </a:p>
        </p:txBody>
      </p:sp>
      <p:sp>
        <p:nvSpPr>
          <p:cNvPr id="19" name="Suorakulmio 18"/>
          <p:cNvSpPr/>
          <p:nvPr/>
        </p:nvSpPr>
        <p:spPr>
          <a:xfrm>
            <a:off x="936104" y="1484784"/>
            <a:ext cx="2160240" cy="576064"/>
          </a:xfrm>
          <a:prstGeom prst="rect">
            <a:avLst/>
          </a:prstGeom>
          <a:solidFill>
            <a:srgbClr val="ADBE9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Kehittämisen kärkihanke/ teemat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0" name="Suorakulmio 19"/>
          <p:cNvSpPr/>
          <p:nvPr/>
        </p:nvSpPr>
        <p:spPr>
          <a:xfrm>
            <a:off x="3168352" y="1484784"/>
            <a:ext cx="2160240" cy="576064"/>
          </a:xfrm>
          <a:prstGeom prst="rect">
            <a:avLst/>
          </a:prstGeom>
          <a:solidFill>
            <a:srgbClr val="ADBE9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Kehittämisen kärkihanke/teema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1" name="Suorakulmio 20"/>
          <p:cNvSpPr/>
          <p:nvPr/>
        </p:nvSpPr>
        <p:spPr>
          <a:xfrm>
            <a:off x="5400600" y="1484784"/>
            <a:ext cx="2160240" cy="576064"/>
          </a:xfrm>
          <a:prstGeom prst="rect">
            <a:avLst/>
          </a:prstGeom>
          <a:solidFill>
            <a:srgbClr val="ADBE9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Kehittämisen kärkihanke/teema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2" name="Ellipsi 21"/>
          <p:cNvSpPr/>
          <p:nvPr/>
        </p:nvSpPr>
        <p:spPr>
          <a:xfrm>
            <a:off x="1224136" y="2564904"/>
            <a:ext cx="2016224" cy="720080"/>
          </a:xfrm>
          <a:prstGeom prst="ellipse">
            <a:avLst/>
          </a:prstGeom>
          <a:solidFill>
            <a:srgbClr val="E8A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Toimenpide-ohjelma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3" name="Ellipsi 22"/>
          <p:cNvSpPr/>
          <p:nvPr/>
        </p:nvSpPr>
        <p:spPr>
          <a:xfrm>
            <a:off x="3600400" y="2564904"/>
            <a:ext cx="1800200" cy="720080"/>
          </a:xfrm>
          <a:prstGeom prst="ellipse">
            <a:avLst/>
          </a:prstGeom>
          <a:solidFill>
            <a:srgbClr val="E8A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toimenpideohjelma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4" name="Ellipsi 23"/>
          <p:cNvSpPr/>
          <p:nvPr/>
        </p:nvSpPr>
        <p:spPr>
          <a:xfrm>
            <a:off x="5724128" y="2564904"/>
            <a:ext cx="1944216" cy="720080"/>
          </a:xfrm>
          <a:prstGeom prst="ellipse">
            <a:avLst/>
          </a:prstGeom>
          <a:solidFill>
            <a:srgbClr val="E8A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toimenpideohjelma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9" name="Ellipsi 28"/>
          <p:cNvSpPr/>
          <p:nvPr/>
        </p:nvSpPr>
        <p:spPr>
          <a:xfrm>
            <a:off x="2627784" y="3212976"/>
            <a:ext cx="1656184" cy="1656184"/>
          </a:xfrm>
          <a:prstGeom prst="ellipse">
            <a:avLst/>
          </a:prstGeom>
          <a:solidFill>
            <a:srgbClr val="8FA0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 smtClean="0">
                <a:solidFill>
                  <a:schemeClr val="tx1"/>
                </a:solidFill>
              </a:rPr>
              <a:t>TE-toimisto</a:t>
            </a:r>
            <a:endParaRPr lang="fi-FI" b="1" dirty="0">
              <a:solidFill>
                <a:schemeClr val="tx1"/>
              </a:solidFill>
            </a:endParaRPr>
          </a:p>
        </p:txBody>
      </p:sp>
      <p:sp>
        <p:nvSpPr>
          <p:cNvPr id="30" name="Ellipsi 29"/>
          <p:cNvSpPr/>
          <p:nvPr/>
        </p:nvSpPr>
        <p:spPr>
          <a:xfrm>
            <a:off x="4788024" y="3212976"/>
            <a:ext cx="1656184" cy="1656184"/>
          </a:xfrm>
          <a:prstGeom prst="ellipse">
            <a:avLst/>
          </a:prstGeom>
          <a:solidFill>
            <a:srgbClr val="8FA0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 smtClean="0">
                <a:solidFill>
                  <a:schemeClr val="tx1"/>
                </a:solidFill>
              </a:rPr>
              <a:t>ELY</a:t>
            </a:r>
            <a:endParaRPr lang="fi-FI" b="1" dirty="0">
              <a:solidFill>
                <a:schemeClr val="tx1"/>
              </a:solidFill>
            </a:endParaRPr>
          </a:p>
        </p:txBody>
      </p:sp>
      <p:sp>
        <p:nvSpPr>
          <p:cNvPr id="31" name="Ellipsi 30"/>
          <p:cNvSpPr/>
          <p:nvPr/>
        </p:nvSpPr>
        <p:spPr>
          <a:xfrm>
            <a:off x="323528" y="4653136"/>
            <a:ext cx="2952328" cy="1224136"/>
          </a:xfrm>
          <a:prstGeom prst="ellipse">
            <a:avLst/>
          </a:prstGeom>
          <a:solidFill>
            <a:srgbClr val="E8A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>
                <a:solidFill>
                  <a:schemeClr val="tx1"/>
                </a:solidFill>
              </a:rPr>
              <a:t>Tokelainen</a:t>
            </a:r>
            <a:r>
              <a:rPr lang="fi-FI" dirty="0" smtClean="0">
                <a:solidFill>
                  <a:schemeClr val="tx1"/>
                </a:solidFill>
              </a:rPr>
              <a:t> alueellisena  kehittämis-kumppanina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33" name="Pyöristetty suorakulmio 32"/>
          <p:cNvSpPr/>
          <p:nvPr/>
        </p:nvSpPr>
        <p:spPr>
          <a:xfrm>
            <a:off x="3347864" y="5201816"/>
            <a:ext cx="2808312" cy="1656184"/>
          </a:xfrm>
          <a:prstGeom prst="roundRect">
            <a:avLst/>
          </a:prstGeom>
          <a:solidFill>
            <a:srgbClr val="E8A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 err="1" smtClean="0">
                <a:solidFill>
                  <a:schemeClr val="tx1"/>
                </a:solidFill>
              </a:rPr>
              <a:t>TOKEn</a:t>
            </a:r>
            <a:r>
              <a:rPr lang="fi-FI" b="1" dirty="0" smtClean="0">
                <a:solidFill>
                  <a:schemeClr val="tx1"/>
                </a:solidFill>
              </a:rPr>
              <a:t> palvelut:</a:t>
            </a:r>
          </a:p>
          <a:p>
            <a:pPr algn="ctr"/>
            <a:r>
              <a:rPr lang="fi-FI" sz="1400" b="1" dirty="0" smtClean="0">
                <a:solidFill>
                  <a:schemeClr val="tx1"/>
                </a:solidFill>
              </a:rPr>
              <a:t>Räätälöidyt tukipalvelut organisaatioille</a:t>
            </a:r>
          </a:p>
          <a:p>
            <a:pPr algn="ctr"/>
            <a:r>
              <a:rPr lang="fi-FI" sz="1400" b="1" dirty="0" smtClean="0">
                <a:solidFill>
                  <a:schemeClr val="tx1"/>
                </a:solidFill>
              </a:rPr>
              <a:t>Valtakunnalliset valmennuspalvelut</a:t>
            </a:r>
          </a:p>
          <a:p>
            <a:pPr algn="ctr"/>
            <a:r>
              <a:rPr lang="fi-FI" sz="1400" b="1" dirty="0" smtClean="0">
                <a:solidFill>
                  <a:schemeClr val="tx1"/>
                </a:solidFill>
              </a:rPr>
              <a:t>Kehittämisen työkalut </a:t>
            </a:r>
            <a:endParaRPr lang="fi-FI" sz="1400" b="1" dirty="0">
              <a:solidFill>
                <a:schemeClr val="tx1"/>
              </a:solidFill>
            </a:endParaRPr>
          </a:p>
        </p:txBody>
      </p:sp>
      <p:sp>
        <p:nvSpPr>
          <p:cNvPr id="34" name="Tekstikehys 33"/>
          <p:cNvSpPr txBox="1"/>
          <p:nvPr/>
        </p:nvSpPr>
        <p:spPr>
          <a:xfrm>
            <a:off x="7452320" y="766445"/>
            <a:ext cx="1656184" cy="584775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Ohjaavat tahot: linjaukset</a:t>
            </a:r>
            <a:endParaRPr lang="fi-FI" sz="1600" dirty="0"/>
          </a:p>
        </p:txBody>
      </p:sp>
      <p:sp>
        <p:nvSpPr>
          <p:cNvPr id="36" name="Kaarinuoli oikealle 35"/>
          <p:cNvSpPr/>
          <p:nvPr/>
        </p:nvSpPr>
        <p:spPr>
          <a:xfrm>
            <a:off x="648072" y="1916832"/>
            <a:ext cx="432048" cy="864096"/>
          </a:xfrm>
          <a:prstGeom prst="curvedRightArrow">
            <a:avLst/>
          </a:prstGeom>
          <a:gradFill flip="none" rotWithShape="1">
            <a:gsLst>
              <a:gs pos="0">
                <a:srgbClr val="779346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37" name="Tekstikehys 36"/>
          <p:cNvSpPr txBox="1"/>
          <p:nvPr/>
        </p:nvSpPr>
        <p:spPr>
          <a:xfrm>
            <a:off x="6840760" y="3419708"/>
            <a:ext cx="971600" cy="923330"/>
          </a:xfrm>
          <a:prstGeom prst="rect">
            <a:avLst/>
          </a:prstGeom>
          <a:ln>
            <a:solidFill>
              <a:srgbClr val="D9640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Mitä </a:t>
            </a:r>
            <a:br>
              <a:rPr lang="fi-FI" dirty="0" smtClean="0"/>
            </a:br>
            <a:r>
              <a:rPr lang="fi-FI" dirty="0" smtClean="0"/>
              <a:t>Milloin </a:t>
            </a:r>
            <a:br>
              <a:rPr lang="fi-FI" dirty="0" smtClean="0"/>
            </a:br>
            <a:r>
              <a:rPr lang="fi-FI" dirty="0" smtClean="0"/>
              <a:t>Kenelle </a:t>
            </a:r>
            <a:endParaRPr lang="fi-FI" dirty="0"/>
          </a:p>
        </p:txBody>
      </p:sp>
      <p:sp>
        <p:nvSpPr>
          <p:cNvPr id="40" name="Nuoli ylös ja alas 39"/>
          <p:cNvSpPr/>
          <p:nvPr/>
        </p:nvSpPr>
        <p:spPr>
          <a:xfrm rot="18501180">
            <a:off x="2524135" y="3205916"/>
            <a:ext cx="330837" cy="720867"/>
          </a:xfrm>
          <a:prstGeom prst="upDownArrow">
            <a:avLst/>
          </a:prstGeom>
          <a:gradFill>
            <a:gsLst>
              <a:gs pos="0">
                <a:srgbClr val="D9640C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</a:gradFill>
          <a:ln>
            <a:solidFill>
              <a:srgbClr val="D964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1" name="Nuoli ylös ja alas 40"/>
          <p:cNvSpPr/>
          <p:nvPr/>
        </p:nvSpPr>
        <p:spPr>
          <a:xfrm rot="1721456">
            <a:off x="6345417" y="3248138"/>
            <a:ext cx="330837" cy="720867"/>
          </a:xfrm>
          <a:prstGeom prst="upDownArrow">
            <a:avLst/>
          </a:prstGeom>
          <a:gradFill>
            <a:gsLst>
              <a:gs pos="0">
                <a:srgbClr val="D9640C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</a:gradFill>
          <a:ln>
            <a:solidFill>
              <a:srgbClr val="D964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5" name="Ellipsi 24"/>
          <p:cNvSpPr/>
          <p:nvPr/>
        </p:nvSpPr>
        <p:spPr>
          <a:xfrm>
            <a:off x="6191672" y="4581128"/>
            <a:ext cx="2952328" cy="1224136"/>
          </a:xfrm>
          <a:prstGeom prst="ellipse">
            <a:avLst/>
          </a:prstGeom>
          <a:solidFill>
            <a:srgbClr val="E8A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>
                <a:solidFill>
                  <a:schemeClr val="tx1"/>
                </a:solidFill>
              </a:rPr>
              <a:t>Tokelainen</a:t>
            </a:r>
            <a:r>
              <a:rPr lang="fi-FI" dirty="0" smtClean="0">
                <a:solidFill>
                  <a:schemeClr val="tx1"/>
                </a:solidFill>
              </a:rPr>
              <a:t> alueellisena  kehittämis-kumppanina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8" name="Tekstikehys 27"/>
          <p:cNvSpPr txBox="1"/>
          <p:nvPr/>
        </p:nvSpPr>
        <p:spPr>
          <a:xfrm>
            <a:off x="3744416" y="220486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b="1" dirty="0" smtClean="0"/>
              <a:t>KEHA</a:t>
            </a:r>
            <a:endParaRPr lang="fi-FI" b="1" dirty="0"/>
          </a:p>
        </p:txBody>
      </p:sp>
      <p:sp>
        <p:nvSpPr>
          <p:cNvPr id="39" name="Kaarinuoli oikealle 38"/>
          <p:cNvSpPr/>
          <p:nvPr/>
        </p:nvSpPr>
        <p:spPr>
          <a:xfrm rot="1134046">
            <a:off x="864096" y="836712"/>
            <a:ext cx="288032" cy="720080"/>
          </a:xfrm>
          <a:prstGeom prst="curvedRightArrow">
            <a:avLst/>
          </a:prstGeom>
          <a:gradFill flip="none" rotWithShape="1">
            <a:gsLst>
              <a:gs pos="0">
                <a:srgbClr val="779346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43" name="Tekstikehys 42"/>
          <p:cNvSpPr txBox="1"/>
          <p:nvPr/>
        </p:nvSpPr>
        <p:spPr>
          <a:xfrm>
            <a:off x="7596336" y="2420888"/>
            <a:ext cx="1584176" cy="646331"/>
          </a:xfrm>
          <a:prstGeom prst="rect">
            <a:avLst/>
          </a:prstGeom>
          <a:ln>
            <a:solidFill>
              <a:srgbClr val="D9640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b="1" i="1" dirty="0" smtClean="0"/>
              <a:t>strategiajohto mukaan</a:t>
            </a:r>
            <a:endParaRPr lang="fi-FI" b="1" i="1" dirty="0"/>
          </a:p>
        </p:txBody>
      </p:sp>
      <p:sp>
        <p:nvSpPr>
          <p:cNvPr id="44" name="Nuoli vasemmalle 43"/>
          <p:cNvSpPr/>
          <p:nvPr/>
        </p:nvSpPr>
        <p:spPr>
          <a:xfrm rot="19789800">
            <a:off x="7160172" y="2196405"/>
            <a:ext cx="576064" cy="268893"/>
          </a:xfrm>
          <a:prstGeom prst="leftArrow">
            <a:avLst/>
          </a:prstGeom>
          <a:solidFill>
            <a:srgbClr val="4460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5" name="Nuoli vasemmalle 44"/>
          <p:cNvSpPr/>
          <p:nvPr/>
        </p:nvSpPr>
        <p:spPr>
          <a:xfrm rot="613521">
            <a:off x="7264905" y="1371213"/>
            <a:ext cx="374831" cy="355847"/>
          </a:xfrm>
          <a:prstGeom prst="leftArrow">
            <a:avLst/>
          </a:prstGeom>
          <a:solidFill>
            <a:srgbClr val="4460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5" name="Tekstikehys 34"/>
          <p:cNvSpPr txBox="1"/>
          <p:nvPr/>
        </p:nvSpPr>
        <p:spPr>
          <a:xfrm>
            <a:off x="7452320" y="1692097"/>
            <a:ext cx="1728192" cy="584775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600" dirty="0" err="1" smtClean="0"/>
              <a:t>Ylijohtajat+te-johto</a:t>
            </a:r>
            <a:r>
              <a:rPr lang="fi-FI" sz="1600" dirty="0" smtClean="0"/>
              <a:t>: linjaukset</a:t>
            </a:r>
            <a:endParaRPr lang="fi-FI" sz="1600" dirty="0"/>
          </a:p>
        </p:txBody>
      </p:sp>
      <p:sp>
        <p:nvSpPr>
          <p:cNvPr id="32" name="Ellipsi 31"/>
          <p:cNvSpPr/>
          <p:nvPr/>
        </p:nvSpPr>
        <p:spPr>
          <a:xfrm>
            <a:off x="3779912" y="3501008"/>
            <a:ext cx="1656184" cy="1656184"/>
          </a:xfrm>
          <a:prstGeom prst="ellipse">
            <a:avLst/>
          </a:prstGeom>
          <a:solidFill>
            <a:srgbClr val="4460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000" b="1" dirty="0" smtClean="0">
                <a:solidFill>
                  <a:schemeClr val="tx1"/>
                </a:solidFill>
              </a:rPr>
              <a:t>Palvelut</a:t>
            </a:r>
            <a:endParaRPr lang="fi-FI" sz="2000" b="1" dirty="0">
              <a:solidFill>
                <a:schemeClr val="tx1"/>
              </a:solidFill>
            </a:endParaRPr>
          </a:p>
        </p:txBody>
      </p:sp>
      <p:sp>
        <p:nvSpPr>
          <p:cNvPr id="48" name="Tekstikehys 47"/>
          <p:cNvSpPr txBox="1"/>
          <p:nvPr/>
        </p:nvSpPr>
        <p:spPr>
          <a:xfrm>
            <a:off x="683568" y="3429000"/>
            <a:ext cx="1512168" cy="923330"/>
          </a:xfrm>
          <a:prstGeom prst="rect">
            <a:avLst/>
          </a:prstGeom>
          <a:ln>
            <a:solidFill>
              <a:srgbClr val="D9640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Palaute </a:t>
            </a:r>
            <a:r>
              <a:rPr lang="fi-FI" dirty="0" err="1" smtClean="0"/>
              <a:t>kehittämistoi-minnasta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Y_PowerPoint_malli_prov2">
  <a:themeElements>
    <a:clrScheme name="Harmaasävy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-teema 1">
        <a:dk1>
          <a:srgbClr val="59595B"/>
        </a:dk1>
        <a:lt1>
          <a:srgbClr val="FFFFFF"/>
        </a:lt1>
        <a:dk2>
          <a:srgbClr val="0081CC"/>
        </a:dk2>
        <a:lt2>
          <a:srgbClr val="A7A8AB"/>
        </a:lt2>
        <a:accent1>
          <a:srgbClr val="859FCB"/>
        </a:accent1>
        <a:accent2>
          <a:srgbClr val="D87F82"/>
        </a:accent2>
        <a:accent3>
          <a:srgbClr val="FFFFFF"/>
        </a:accent3>
        <a:accent4>
          <a:srgbClr val="4B4B4C"/>
        </a:accent4>
        <a:accent5>
          <a:srgbClr val="C2CDE2"/>
        </a:accent5>
        <a:accent6>
          <a:srgbClr val="C47275"/>
        </a:accent6>
        <a:hlink>
          <a:srgbClr val="7FD1ED"/>
        </a:hlink>
        <a:folHlink>
          <a:srgbClr val="F7BC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>
  <documentManagement>
    <Dokumenttityyppi xmlns="560e6ca2-ee88-4d25-9975-edae920a5858">Esite</Dokumenttityyppi>
    <DokumentinTila xmlns="560e6ca2-ee88-4d25-9975-edae920a5858">Hyväksytty</DokumentinTila>
    <KeHa-tiimi xmlns="560e6ca2-ee88-4d25-9975-edae920a5858"/>
    <Paivamaara xmlns="560e6ca2-ee88-4d25-9975-edae920a5858">2014-11-24T22:00:00+00:00</Paivamaara>
    <_dlc_DocId xmlns="5c442fb4-b9ea-43a3-b843-f95b7939559f">A66W7HAFCK6W-916-725</_dlc_DocId>
    <_dlc_DocIdUrl xmlns="5c442fb4-b9ea-43a3-b843-f95b7939559f">
      <Url>http://tyotilat.alh.fi/sites/tyotilavarasto1/KeHa/_layouts/DocIdRedir.aspx?ID=A66W7HAFCK6W-916-725</Url>
      <Description>A66W7HAFCK6W-916-725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C5DDC55DCE4A4640B827B054C2AFBF86" ma:contentTypeVersion="4" ma:contentTypeDescription="Luo uusi asiakirja." ma:contentTypeScope="" ma:versionID="8217c8bf1fdc28b3400183686c77a2f2">
  <xsd:schema xmlns:xsd="http://www.w3.org/2001/XMLSchema" xmlns:xs="http://www.w3.org/2001/XMLSchema" xmlns:p="http://schemas.microsoft.com/office/2006/metadata/properties" xmlns:ns2="560e6ca2-ee88-4d25-9975-edae920a5858" xmlns:ns3="5c442fb4-b9ea-43a3-b843-f95b7939559f" targetNamespace="http://schemas.microsoft.com/office/2006/metadata/properties" ma:root="true" ma:fieldsID="4bb2e7cdcec46b84c956a686c75c15d1" ns2:_="" ns3:_="">
    <xsd:import namespace="560e6ca2-ee88-4d25-9975-edae920a5858"/>
    <xsd:import namespace="5c442fb4-b9ea-43a3-b843-f95b7939559f"/>
    <xsd:element name="properties">
      <xsd:complexType>
        <xsd:sequence>
          <xsd:element name="documentManagement">
            <xsd:complexType>
              <xsd:all>
                <xsd:element ref="ns2:Paivamaara" minOccurs="0"/>
                <xsd:element ref="ns2:Dokumenttityyppi" minOccurs="0"/>
                <xsd:element ref="ns2:DokumentinTila" minOccurs="0"/>
                <xsd:element ref="ns2:KeHa-tiimi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0e6ca2-ee88-4d25-9975-edae920a5858" elementFormDefault="qualified">
    <xsd:import namespace="http://schemas.microsoft.com/office/2006/documentManagement/types"/>
    <xsd:import namespace="http://schemas.microsoft.com/office/infopath/2007/PartnerControls"/>
    <xsd:element name="Paivamaara" ma:index="2" nillable="true" ma:displayName="Paivamaara" ma:description="Todellinen päiväys, esim. kokouksen tai sopimuksen &quot;virallinen&quot; päivämäärä. (HUOM! Eri kuin muokkauspäivämäärä tai työtilaan viemisen päivämäärä)" ma:format="DateOnly" ma:internalName="Paivamaara">
      <xsd:simpleType>
        <xsd:restriction base="dms:DateTime"/>
      </xsd:simpleType>
    </xsd:element>
    <xsd:element name="Dokumenttityyppi" ma:index="3" nillable="true" ma:displayName="Dokumenttityyppi" ma:description="Dokumenttityyppi, joka kuvaa dokumentin sisältöä ja käyttötarkoitusta." ma:format="Dropdown" ma:internalName="Dokumenttityyppi">
      <xsd:simpleType>
        <xsd:restriction base="dms:Choice">
          <xsd:enumeration value="Arkkitehtuurikuvaus"/>
          <xsd:enumeration value="Arvio"/>
          <xsd:enumeration value="Asettamispäätös"/>
          <xsd:enumeration value="Asialista"/>
          <xsd:enumeration value="Esite"/>
          <xsd:enumeration value="Esitys"/>
          <xsd:enumeration value="Esityslista"/>
          <xsd:enumeration value="Hinnasto"/>
          <xsd:enumeration value="Jälkiarviointi"/>
          <xsd:enumeration value="Järjestelmäkuvaus"/>
          <xsd:enumeration value="Järjestelmäohje"/>
          <xsd:enumeration value="Kartta"/>
          <xsd:enumeration value="Kirje"/>
          <xsd:enumeration value="Kokouskutsu"/>
          <xsd:enumeration value="Kustannusarvio"/>
          <xsd:enumeration value="Kuvaus"/>
          <xsd:enumeration value="Lasku"/>
          <xsd:enumeration value="Linkki"/>
          <xsd:enumeration value="Lomake"/>
          <xsd:enumeration value="Loppuraportti"/>
          <xsd:enumeration value="Luettelo"/>
          <xsd:enumeration value="Muistio"/>
          <xsd:enumeration value="Ohje"/>
          <xsd:enumeration value="Ohjelma"/>
          <xsd:enumeration value="Palvelukomponenttikuvaus"/>
          <xsd:enumeration value="Palvelukuvaus"/>
          <xsd:enumeration value="Palvelupakettikuvaus"/>
          <xsd:enumeration value="Palveluraportti"/>
          <xsd:enumeration value="Palvelusopimus"/>
          <xsd:enumeration value="Projektiehdotus"/>
          <xsd:enumeration value="Projektisuunnitelma"/>
          <xsd:enumeration value="Prosessikuvaus"/>
          <xsd:enumeration value="Puitesopimus"/>
          <xsd:enumeration value="Päätös"/>
          <xsd:enumeration value="Pöytäkirja"/>
          <xsd:enumeration value="Raportti"/>
          <xsd:enumeration value="Resurssivaraus"/>
          <xsd:enumeration value="Sitoumus"/>
          <xsd:enumeration value="Sivusto"/>
          <xsd:enumeration value="Sopimus"/>
          <xsd:enumeration value="Suunnitelma"/>
          <xsd:enumeration value="Tarjous"/>
          <xsd:enumeration value="Tarjouspyyntö"/>
          <xsd:enumeration value="Tiedote"/>
          <xsd:enumeration value="Tietojärjestelmäseloste"/>
          <xsd:enumeration value="Tietoturvallisuussopimus"/>
          <xsd:enumeration value="Tilaus"/>
          <xsd:enumeration value="Tilausvahvistus"/>
          <xsd:enumeration value="Toimeksiantosopimus"/>
          <xsd:enumeration value="Toimittajasopimus"/>
          <xsd:enumeration value="Toimitussopimus"/>
          <xsd:enumeration value="Toteutussuunnitelma"/>
          <xsd:enumeration value="Tulossopimus"/>
          <xsd:enumeration value="Työmääräarvio"/>
          <xsd:enumeration value="Työohje"/>
          <xsd:enumeration value="Työsuunnitelma"/>
          <xsd:enumeration value="Vaatimusmäärittely"/>
          <xsd:enumeration value="Vuosisuunnitelma"/>
        </xsd:restriction>
      </xsd:simpleType>
    </xsd:element>
    <xsd:element name="DokumentinTila" ma:index="4" nillable="true" ma:displayName="DokumentinTila" ma:default="Luonnos" ma:description="Dokumentin tilatieto" ma:format="Dropdown" ma:internalName="DokumentinTila">
      <xsd:simpleType>
        <xsd:restriction base="dms:Choice">
          <xsd:enumeration value="Luonnos"/>
          <xsd:enumeration value="Kommentoitavana"/>
          <xsd:enumeration value="Valmis"/>
          <xsd:enumeration value="Hyväksytty"/>
          <xsd:enumeration value="Allekirjoitettu"/>
          <xsd:enumeration value="Arkistoitu"/>
        </xsd:restriction>
      </xsd:simpleType>
    </xsd:element>
    <xsd:element name="KeHa-tiimi" ma:index="5" nillable="true" ma:displayName="KeHa-tiimit" ma:description="KeHa-tiimin lyhenne" ma:internalName="KeHa_x002d_tiimi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HeHa"/>
                    <xsd:enumeration value="TaHa"/>
                    <xsd:enumeration value="TiHa"/>
                    <xsd:enumeration value="ToKe"/>
                    <xsd:enumeration value="Vies"/>
                    <xsd:enumeration value="YLHa"/>
                    <xsd:enumeration value="MaTe"/>
                    <xsd:enumeration value="Hankeryhma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442fb4-b9ea-43a3-b843-f95b7939559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Tiedostotunnisteen arvo" ma:description="Tälle kohteelle määritetyn tiedostotunnisteen arvo." ma:internalName="_dlc_DocId" ma:readOnly="true">
      <xsd:simpleType>
        <xsd:restriction base="dms:Text"/>
      </xsd:simpleType>
    </xsd:element>
    <xsd:element name="_dlc_DocIdUrl" ma:index="9" nillable="true" ma:displayName="Tiedostotunniste" ma:description="Tämän tiedoston pysyvä linkki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Sisältölaji"/>
        <xsd:element ref="dc:title" minOccurs="0" maxOccurs="1" ma:index="1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B73B545-D2A4-4D88-9652-57AB7C4A010C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E1333E24-761D-4CCA-BBB0-1A58D78F506C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560e6ca2-ee88-4d25-9975-edae920a5858"/>
    <ds:schemaRef ds:uri="5c442fb4-b9ea-43a3-b843-f95b7939559f"/>
    <ds:schemaRef ds:uri="http://schemas.openxmlformats.org/package/2006/metadata/core-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013EC74-B902-4B3A-94FC-D8984B8DF6BC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A0DBE35F-7436-4C7B-81F5-1713F4D96C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0e6ca2-ee88-4d25-9975-edae920a5858"/>
    <ds:schemaRef ds:uri="5c442fb4-b9ea-43a3-b843-f95b793955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19307</TotalTime>
  <Words>316</Words>
  <Application>Microsoft Office PowerPoint</Application>
  <PresentationFormat>Näytössä katseltava diaesitys (4:3)</PresentationFormat>
  <Paragraphs>133</Paragraphs>
  <Slides>6</Slides>
  <Notes>2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7" baseType="lpstr">
      <vt:lpstr>ELY_PowerPoint_malli_prov2</vt:lpstr>
      <vt:lpstr>ELY-keskusten ja TE-toimistojen kehittämis- ja hallintokeskus    </vt:lpstr>
      <vt:lpstr>KEHA:n tavoitteet 2015</vt:lpstr>
      <vt:lpstr>Dia 3</vt:lpstr>
      <vt:lpstr>Dia 4</vt:lpstr>
      <vt:lpstr>Toiminnan kehittämisyksikkö (TOKE)</vt:lpstr>
      <vt:lpstr>Kehittämistoiminnan toimintamalli, luonnos</vt:lpstr>
    </vt:vector>
  </TitlesOfParts>
  <Company>KEHA-keskus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KEHA yleisesittely - käsitelty 25.11.2014</dc:title>
  <dc:creator>KEHA-keskus</dc:creator>
  <cp:keywords>KEHA</cp:keywords>
  <dc:description>Powerpoint pohja</dc:description>
  <cp:lastModifiedBy>temasunmti1</cp:lastModifiedBy>
  <cp:revision>653</cp:revision>
  <dcterms:created xsi:type="dcterms:W3CDTF">2011-09-27T12:04:48Z</dcterms:created>
  <dcterms:modified xsi:type="dcterms:W3CDTF">2015-03-12T14:25:40Z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0x010100C5DDC55DCE4A4640B827B054C2AFBF86</vt:lpwstr>
  </property>
  <property fmtid="{D5CDD505-2E9C-101B-9397-08002B2CF9AE}" pid="3" name="_dlc_DocIdItemGuid">
    <vt:lpwstr>90fd4667-cd21-4a73-a79d-2b1223603d38</vt:lpwstr>
  </property>
</Properties>
</file>